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7" r:id="rId1"/>
  </p:sldMasterIdLst>
  <p:sldIdLst>
    <p:sldId id="256" r:id="rId2"/>
    <p:sldId id="257" r:id="rId3"/>
    <p:sldId id="278" r:id="rId4"/>
    <p:sldId id="261" r:id="rId5"/>
    <p:sldId id="259" r:id="rId6"/>
    <p:sldId id="283" r:id="rId7"/>
    <p:sldId id="264" r:id="rId8"/>
    <p:sldId id="279" r:id="rId9"/>
    <p:sldId id="280" r:id="rId10"/>
    <p:sldId id="262" r:id="rId11"/>
    <p:sldId id="263" r:id="rId12"/>
    <p:sldId id="265" r:id="rId13"/>
    <p:sldId id="267" r:id="rId14"/>
    <p:sldId id="268" r:id="rId15"/>
    <p:sldId id="266" r:id="rId16"/>
    <p:sldId id="276" r:id="rId17"/>
    <p:sldId id="281" r:id="rId18"/>
    <p:sldId id="282" r:id="rId19"/>
    <p:sldId id="284"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9" d="100"/>
          <a:sy n="69" d="100"/>
        </p:scale>
        <p:origin x="78" y="8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611C-122C-0127-D100-5A004D6D9A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96C12E-6240-1FCE-6068-0296A8F21C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15287F-7769-A8D5-999C-9AE846A395AD}"/>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5" name="Footer Placeholder 4">
            <a:extLst>
              <a:ext uri="{FF2B5EF4-FFF2-40B4-BE49-F238E27FC236}">
                <a16:creationId xmlns:a16="http://schemas.microsoft.com/office/drawing/2014/main" id="{56D2D4C6-A3C6-D3B2-4BA8-13572E7261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B8C9FF-1A82-4866-4B84-80EA7F3D247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265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3572-36C3-C8BB-DDB9-80E06A2ED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45DAA5-1E93-30DE-B53C-4F144491D3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F7085A-1C26-328B-43E8-0C354CE6AD25}"/>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5" name="Footer Placeholder 4">
            <a:extLst>
              <a:ext uri="{FF2B5EF4-FFF2-40B4-BE49-F238E27FC236}">
                <a16:creationId xmlns:a16="http://schemas.microsoft.com/office/drawing/2014/main" id="{1E869446-F2F9-DFEE-D2D5-86DAC678EC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6DCBFA-8236-4B63-5E1F-3DB99D0A27B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0039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156E-7A1D-CCB2-307F-4B1F2CC762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965A19-BA47-A8B5-4C58-DBEE627A70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0A93D2-7C40-3C95-03B5-371083F27A4E}"/>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5" name="Footer Placeholder 4">
            <a:extLst>
              <a:ext uri="{FF2B5EF4-FFF2-40B4-BE49-F238E27FC236}">
                <a16:creationId xmlns:a16="http://schemas.microsoft.com/office/drawing/2014/main" id="{99E317C8-6340-40EE-FBD5-2F51D0B31F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A0F1F1-3E40-1168-63D1-5331051964B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901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6043-CD4B-27B6-8DE4-D5DB62E9EE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CDA9E9-15B6-7777-124E-3EE84C1DE7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927DBF-E1C7-2312-D51D-049912F96A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53DB6B-C03E-F8C1-9E0C-8517527CB0DA}"/>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6" name="Footer Placeholder 5">
            <a:extLst>
              <a:ext uri="{FF2B5EF4-FFF2-40B4-BE49-F238E27FC236}">
                <a16:creationId xmlns:a16="http://schemas.microsoft.com/office/drawing/2014/main" id="{C7980B91-21AC-7C83-4756-D8A58DA7B15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D2CE3AC-776F-DE84-59B9-BCB4F7F266A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2655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3927D-CEFE-10CB-A8FF-CA1089E33A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7F7EB1-7269-28AA-3031-D330EECCB1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26BBF1-14E0-BD89-E9CE-EA68101777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3908E6-9F86-3DEB-C858-21D19FA5A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F21D6F-D0CD-F3D0-3745-E5D86C0147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2A4740-7ABF-70F4-96E4-D1181872321A}"/>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8" name="Footer Placeholder 7">
            <a:extLst>
              <a:ext uri="{FF2B5EF4-FFF2-40B4-BE49-F238E27FC236}">
                <a16:creationId xmlns:a16="http://schemas.microsoft.com/office/drawing/2014/main" id="{A45968BA-8FA8-DA26-3C69-6E1F3712D1E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711D6D2-9D4E-038A-E2B7-FAC81FAC256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5791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26F6-25BC-3CA6-4471-829F92884B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47DFE7-618E-1D65-203D-CC73245BEEA6}"/>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4" name="Footer Placeholder 3">
            <a:extLst>
              <a:ext uri="{FF2B5EF4-FFF2-40B4-BE49-F238E27FC236}">
                <a16:creationId xmlns:a16="http://schemas.microsoft.com/office/drawing/2014/main" id="{4F2237D5-EECC-4C4E-0732-C370478CDCE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AE49805-A018-35F4-E017-305A7C1D5B7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747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6BE160-BE6C-C29A-62B5-C62D1521D925}"/>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3" name="Footer Placeholder 2">
            <a:extLst>
              <a:ext uri="{FF2B5EF4-FFF2-40B4-BE49-F238E27FC236}">
                <a16:creationId xmlns:a16="http://schemas.microsoft.com/office/drawing/2014/main" id="{68EC524B-7D68-A2C5-FC06-B6096153F8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CAF233C-EB7D-3916-677E-CDB46F93F9BF}"/>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5292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C0CB8-AE10-F9C2-E211-81264E3616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9BA16D-C9E3-D224-5569-82365419AE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E412AC-5223-B8AE-D803-EDEA607240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B6F54-E202-3098-62C7-B30E1E60A896}"/>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6" name="Footer Placeholder 5">
            <a:extLst>
              <a:ext uri="{FF2B5EF4-FFF2-40B4-BE49-F238E27FC236}">
                <a16:creationId xmlns:a16="http://schemas.microsoft.com/office/drawing/2014/main" id="{CA26E779-59C2-7E67-709E-54FCC362896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4194E2C-6EBC-E499-3E35-07313B72B76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2389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A900A-A436-EC76-1577-656FFD289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4662A5-3785-DBA8-B781-CFA7EA678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3209D80-1F94-ABEA-E1BF-E58F3B1DB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E9F9FC-A2CA-D6C4-4E06-6864B3D81031}"/>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6" name="Footer Placeholder 5">
            <a:extLst>
              <a:ext uri="{FF2B5EF4-FFF2-40B4-BE49-F238E27FC236}">
                <a16:creationId xmlns:a16="http://schemas.microsoft.com/office/drawing/2014/main" id="{89D9DCF0-E7F4-4826-AF5A-30F15528F21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B8826F4-DE75-7960-2A3F-B7ACDD32D23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624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CA5BA-5687-1977-3B37-9D23E4BAC4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469FDB-7978-CE21-8CD9-94F3B4AE2F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B08D40-2B65-A702-EA18-98E54C816493}"/>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5" name="Footer Placeholder 4">
            <a:extLst>
              <a:ext uri="{FF2B5EF4-FFF2-40B4-BE49-F238E27FC236}">
                <a16:creationId xmlns:a16="http://schemas.microsoft.com/office/drawing/2014/main" id="{4FC370F4-4473-A308-511A-73C205FE29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8AB520-555A-70F5-3D6B-44FD14A747B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3535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33AEEA-65E2-86ED-A927-FE0D839616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CE0753-6491-E70C-99DA-221A8F8369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40D2E-B856-E111-3457-A01E045D2CC8}"/>
              </a:ext>
            </a:extLst>
          </p:cNvPr>
          <p:cNvSpPr>
            <a:spLocks noGrp="1"/>
          </p:cNvSpPr>
          <p:nvPr>
            <p:ph type="dt" sz="half" idx="10"/>
          </p:nvPr>
        </p:nvSpPr>
        <p:spPr/>
        <p:txBody>
          <a:bodyPr/>
          <a:lstStyle/>
          <a:p>
            <a:fld id="{B61BEF0D-F0BB-DE4B-95CE-6DB70DBA9567}" type="datetimeFigureOut">
              <a:rPr lang="en-US" smtClean="0"/>
              <a:pPr/>
              <a:t>9/25/2023</a:t>
            </a:fld>
            <a:endParaRPr lang="en-US" dirty="0"/>
          </a:p>
        </p:txBody>
      </p:sp>
      <p:sp>
        <p:nvSpPr>
          <p:cNvPr id="5" name="Footer Placeholder 4">
            <a:extLst>
              <a:ext uri="{FF2B5EF4-FFF2-40B4-BE49-F238E27FC236}">
                <a16:creationId xmlns:a16="http://schemas.microsoft.com/office/drawing/2014/main" id="{9040A89C-1971-0694-70AD-4A4265BA5B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0358229-B555-5869-C7C4-5F9A911B7BB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075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1E30BA-259F-D06F-715F-F7C6B6A739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A7073E-2906-B459-8337-C0FA81670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E6E129-7406-C558-0717-C381615A10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9/25/2023</a:t>
            </a:fld>
            <a:endParaRPr lang="en-US" dirty="0"/>
          </a:p>
        </p:txBody>
      </p:sp>
      <p:sp>
        <p:nvSpPr>
          <p:cNvPr id="5" name="Footer Placeholder 4">
            <a:extLst>
              <a:ext uri="{FF2B5EF4-FFF2-40B4-BE49-F238E27FC236}">
                <a16:creationId xmlns:a16="http://schemas.microsoft.com/office/drawing/2014/main" id="{71C6BFA0-B70C-1B3D-C255-9A2B13F45D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CD0A8E5-925D-4C47-DD4E-FD2E4DFC2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340422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mail.google.com/mail/u/0/?ui=2&amp;ik=2d441db3b6&amp;view=att&amp;th=1632621eb2653611&amp;attid=0.25&amp;disp=safe&amp;zw" TargetMode="Externa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mail.google.com/mail/u/0/?ui=2&amp;ik=2d441db3b6&amp;view=att&amp;th=1632621eb2653611&amp;attid=0.25&amp;disp=safe&amp;zw" TargetMode="Externa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mail.google.com/mail/u/0/?ui=2&amp;ik=2d441db3b6&amp;view=att&amp;th=1632621eb2653611&amp;attid=0.25&amp;disp=safe&amp;zw" TargetMode="Externa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s://mail.google.com/mail/u/0/?ui=2&amp;ik=2d441db3b6&amp;view=att&amp;th=1632621eb2653611&amp;attid=0.25&amp;disp=safe&amp;zw" TargetMode="Externa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16188" y="3250781"/>
            <a:ext cx="7506140" cy="1179138"/>
          </a:xfrm>
        </p:spPr>
        <p:txBody>
          <a:bodyPr>
            <a:normAutofit/>
          </a:bodyPr>
          <a:lstStyle/>
          <a:p>
            <a:r>
              <a:rPr lang="en-US" dirty="0">
                <a:latin typeface="Arial Black" panose="020B0A04020102020204" pitchFamily="34" charset="0"/>
              </a:rPr>
              <a:t>Assembly Park	</a:t>
            </a:r>
          </a:p>
        </p:txBody>
      </p:sp>
      <p:sp>
        <p:nvSpPr>
          <p:cNvPr id="3" name="Subtitle 2"/>
          <p:cNvSpPr>
            <a:spLocks noGrp="1"/>
          </p:cNvSpPr>
          <p:nvPr>
            <p:ph type="subTitle" idx="1"/>
          </p:nvPr>
        </p:nvSpPr>
        <p:spPr>
          <a:xfrm>
            <a:off x="3048000" y="4705584"/>
            <a:ext cx="9144000" cy="1179138"/>
          </a:xfrm>
        </p:spPr>
        <p:txBody>
          <a:bodyPr/>
          <a:lstStyle/>
          <a:p>
            <a:r>
              <a:rPr lang="en-US" sz="3600" dirty="0">
                <a:latin typeface="Arial" panose="020B0604020202020204" pitchFamily="34" charset="0"/>
                <a:cs typeface="Arial" panose="020B0604020202020204" pitchFamily="34" charset="0"/>
              </a:rPr>
              <a:t>Assembly Hall Committee </a:t>
            </a:r>
          </a:p>
          <a:p>
            <a:endParaRPr lang="en-US" dirty="0"/>
          </a:p>
        </p:txBody>
      </p:sp>
      <p:pic>
        <p:nvPicPr>
          <p:cNvPr id="5" name="Picture 4">
            <a:extLst>
              <a:ext uri="{FF2B5EF4-FFF2-40B4-BE49-F238E27FC236}">
                <a16:creationId xmlns:a16="http://schemas.microsoft.com/office/drawing/2014/main" id="{64181FCE-F066-0572-BBF5-51AE1B62E449}"/>
              </a:ext>
            </a:extLst>
          </p:cNvPr>
          <p:cNvPicPr>
            <a:picLocks noChangeAspect="1"/>
          </p:cNvPicPr>
          <p:nvPr/>
        </p:nvPicPr>
        <p:blipFill>
          <a:blip r:embed="rId2"/>
          <a:stretch>
            <a:fillRect/>
          </a:stretch>
        </p:blipFill>
        <p:spPr>
          <a:xfrm>
            <a:off x="8926496" y="76200"/>
            <a:ext cx="3181350" cy="3048000"/>
          </a:xfrm>
          <a:prstGeom prst="rect">
            <a:avLst/>
          </a:prstGeom>
        </p:spPr>
      </p:pic>
      <p:pic>
        <p:nvPicPr>
          <p:cNvPr id="6" name="Picture 5" descr="A building with a sign on the side&#10;&#10;Description automatically generated">
            <a:extLst>
              <a:ext uri="{FF2B5EF4-FFF2-40B4-BE49-F238E27FC236}">
                <a16:creationId xmlns:a16="http://schemas.microsoft.com/office/drawing/2014/main" id="{670930F3-148F-0539-331F-A99C96CB76D5}"/>
              </a:ext>
            </a:extLst>
          </p:cNvPr>
          <p:cNvPicPr>
            <a:picLocks noChangeAspect="1"/>
          </p:cNvPicPr>
          <p:nvPr/>
        </p:nvPicPr>
        <p:blipFill>
          <a:blip r:embed="rId3"/>
          <a:stretch>
            <a:fillRect/>
          </a:stretch>
        </p:blipFill>
        <p:spPr>
          <a:xfrm rot="5400000">
            <a:off x="-805331" y="2224741"/>
            <a:ext cx="5295153" cy="3971365"/>
          </a:xfrm>
          <a:prstGeom prst="rect">
            <a:avLst/>
          </a:prstGeom>
        </p:spPr>
      </p:pic>
    </p:spTree>
    <p:extLst>
      <p:ext uri="{BB962C8B-B14F-4D97-AF65-F5344CB8AC3E}">
        <p14:creationId xmlns:p14="http://schemas.microsoft.com/office/powerpoint/2010/main" val="2034525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0961" y="205366"/>
            <a:ext cx="10533651" cy="623576"/>
          </a:xfrm>
        </p:spPr>
        <p:txBody>
          <a:bodyPr>
            <a:noAutofit/>
          </a:bodyPr>
          <a:lstStyle/>
          <a:p>
            <a:pPr algn="ctr"/>
            <a:r>
              <a:rPr lang="en-US" sz="2400" dirty="0">
                <a:latin typeface="Arial Black" panose="020B0A04020102020204" pitchFamily="34" charset="0"/>
                <a:cs typeface="Arial" panose="020B0604020202020204" pitchFamily="34" charset="0"/>
              </a:rPr>
              <a:t>Brian Hatlen</a:t>
            </a:r>
            <a:br>
              <a:rPr lang="en-US" sz="2400" dirty="0">
                <a:latin typeface="Arial Black" panose="020B0A04020102020204" pitchFamily="34" charset="0"/>
                <a:cs typeface="Arial" panose="020B0604020202020204" pitchFamily="34" charset="0"/>
              </a:rPr>
            </a:br>
            <a:r>
              <a:rPr lang="en-US" sz="2400" dirty="0">
                <a:latin typeface="Arial Black" panose="020B0A04020102020204" pitchFamily="34" charset="0"/>
                <a:cs typeface="Arial" panose="020B0604020202020204" pitchFamily="34" charset="0"/>
              </a:rPr>
              <a:t>President / Owner Troop Contracting Inc</a:t>
            </a:r>
          </a:p>
        </p:txBody>
      </p:sp>
      <p:sp>
        <p:nvSpPr>
          <p:cNvPr id="3" name="Content Placeholder 2"/>
          <p:cNvSpPr>
            <a:spLocks noGrp="1"/>
          </p:cNvSpPr>
          <p:nvPr>
            <p:ph idx="1"/>
          </p:nvPr>
        </p:nvSpPr>
        <p:spPr>
          <a:xfrm>
            <a:off x="3012142" y="1166518"/>
            <a:ext cx="5755340" cy="1956118"/>
          </a:xfrm>
        </p:spPr>
        <p:txBody>
          <a:bodyPr>
            <a:normAutofit fontScale="92500"/>
          </a:bodyPr>
          <a:lstStyle/>
          <a:p>
            <a:pPr lvl="1"/>
            <a:r>
              <a:rPr lang="en-US" dirty="0"/>
              <a:t>Troop Contracting</a:t>
            </a:r>
          </a:p>
          <a:p>
            <a:pPr lvl="2"/>
            <a:r>
              <a:rPr lang="en-US" dirty="0"/>
              <a:t>Full Service Commercial General Contractor</a:t>
            </a:r>
          </a:p>
          <a:p>
            <a:pPr lvl="2"/>
            <a:r>
              <a:rPr lang="en-US" dirty="0"/>
              <a:t>Specializing in design –build and JOC projects</a:t>
            </a:r>
          </a:p>
          <a:p>
            <a:pPr lvl="2"/>
            <a:endParaRPr lang="en-US" dirty="0"/>
          </a:p>
          <a:p>
            <a:pPr lvl="1"/>
            <a:r>
              <a:rPr lang="en-US" dirty="0"/>
              <a:t>At our request Brian inspected the Hall</a:t>
            </a:r>
          </a:p>
          <a:p>
            <a:pPr lvl="1"/>
            <a:endParaRPr lang="en-US" dirty="0"/>
          </a:p>
        </p:txBody>
      </p:sp>
      <p:pic>
        <p:nvPicPr>
          <p:cNvPr id="4" name="Picture 3">
            <a:extLst>
              <a:ext uri="{FF2B5EF4-FFF2-40B4-BE49-F238E27FC236}">
                <a16:creationId xmlns:a16="http://schemas.microsoft.com/office/drawing/2014/main" id="{8567C723-64F5-0FAE-A666-9CE6900D679D}"/>
              </a:ext>
            </a:extLst>
          </p:cNvPr>
          <p:cNvPicPr>
            <a:picLocks noChangeAspect="1"/>
          </p:cNvPicPr>
          <p:nvPr/>
        </p:nvPicPr>
        <p:blipFill>
          <a:blip r:embed="rId2"/>
          <a:stretch>
            <a:fillRect/>
          </a:stretch>
        </p:blipFill>
        <p:spPr>
          <a:xfrm>
            <a:off x="9412462" y="1166518"/>
            <a:ext cx="2319486" cy="5019951"/>
          </a:xfrm>
          <a:prstGeom prst="rect">
            <a:avLst/>
          </a:prstGeom>
        </p:spPr>
      </p:pic>
      <p:pic>
        <p:nvPicPr>
          <p:cNvPr id="5" name="Picture 4">
            <a:extLst>
              <a:ext uri="{FF2B5EF4-FFF2-40B4-BE49-F238E27FC236}">
                <a16:creationId xmlns:a16="http://schemas.microsoft.com/office/drawing/2014/main" id="{4C5EEDE0-B66D-9815-23AD-C300B5E79E11}"/>
              </a:ext>
            </a:extLst>
          </p:cNvPr>
          <p:cNvPicPr>
            <a:picLocks noChangeAspect="1"/>
          </p:cNvPicPr>
          <p:nvPr/>
        </p:nvPicPr>
        <p:blipFill>
          <a:blip r:embed="rId3"/>
          <a:stretch>
            <a:fillRect/>
          </a:stretch>
        </p:blipFill>
        <p:spPr>
          <a:xfrm>
            <a:off x="135276" y="1138517"/>
            <a:ext cx="2116651" cy="4580965"/>
          </a:xfrm>
          <a:prstGeom prst="rect">
            <a:avLst/>
          </a:prstGeom>
        </p:spPr>
      </p:pic>
      <p:pic>
        <p:nvPicPr>
          <p:cNvPr id="7" name="Picture 6" descr="A white van parked in front of a building&#10;&#10;Description automatically generated">
            <a:extLst>
              <a:ext uri="{FF2B5EF4-FFF2-40B4-BE49-F238E27FC236}">
                <a16:creationId xmlns:a16="http://schemas.microsoft.com/office/drawing/2014/main" id="{B3357D7E-247A-6BD8-F2C6-CBFEEBA37AF0}"/>
              </a:ext>
            </a:extLst>
          </p:cNvPr>
          <p:cNvPicPr>
            <a:picLocks noChangeAspect="1"/>
          </p:cNvPicPr>
          <p:nvPr/>
        </p:nvPicPr>
        <p:blipFill>
          <a:blip r:embed="rId4"/>
          <a:stretch>
            <a:fillRect/>
          </a:stretch>
        </p:blipFill>
        <p:spPr>
          <a:xfrm>
            <a:off x="3727268" y="3122636"/>
            <a:ext cx="4737463" cy="3553097"/>
          </a:xfrm>
          <a:prstGeom prst="rect">
            <a:avLst/>
          </a:prstGeom>
        </p:spPr>
      </p:pic>
    </p:spTree>
    <p:extLst>
      <p:ext uri="{BB962C8B-B14F-4D97-AF65-F5344CB8AC3E}">
        <p14:creationId xmlns:p14="http://schemas.microsoft.com/office/powerpoint/2010/main" val="3788591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157" y="205366"/>
            <a:ext cx="10816455"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688157" y="828942"/>
            <a:ext cx="11000260" cy="2110812"/>
          </a:xfrm>
        </p:spPr>
        <p:txBody>
          <a:bodyPr>
            <a:normAutofit lnSpcReduction="10000"/>
          </a:bodyPr>
          <a:lstStyle/>
          <a:p>
            <a:r>
              <a:rPr lang="en-US" sz="1900" dirty="0">
                <a:latin typeface="Arial" panose="020B0604020202020204" pitchFamily="34" charset="0"/>
                <a:cs typeface="Arial" panose="020B0604020202020204" pitchFamily="34" charset="0"/>
              </a:rPr>
              <a:t>Roof </a:t>
            </a:r>
          </a:p>
          <a:p>
            <a:pPr lvl="1"/>
            <a:r>
              <a:rPr lang="en-US" sz="1500" dirty="0">
                <a:latin typeface="Arial" panose="020B0604020202020204" pitchFamily="34" charset="0"/>
                <a:cs typeface="Arial" panose="020B0604020202020204" pitchFamily="34" charset="0"/>
              </a:rPr>
              <a:t>Rafters are 2 x 4 on 24” centers which are not up to code</a:t>
            </a:r>
          </a:p>
          <a:p>
            <a:pPr lvl="1"/>
            <a:r>
              <a:rPr lang="en-US" sz="1500" dirty="0">
                <a:latin typeface="Arial" panose="020B0604020202020204" pitchFamily="34" charset="0"/>
                <a:cs typeface="Arial" panose="020B0604020202020204" pitchFamily="34" charset="0"/>
              </a:rPr>
              <a:t>There are broken rafters</a:t>
            </a:r>
          </a:p>
          <a:p>
            <a:pPr lvl="1"/>
            <a:r>
              <a:rPr lang="en-US" sz="1500" dirty="0">
                <a:latin typeface="Arial" panose="020B0604020202020204" pitchFamily="34" charset="0"/>
                <a:cs typeface="Arial" panose="020B0604020202020204" pitchFamily="34" charset="0"/>
              </a:rPr>
              <a:t>Low roof pitch has poor drainage and weight distribution</a:t>
            </a:r>
          </a:p>
          <a:p>
            <a:pPr lvl="2"/>
            <a:r>
              <a:rPr lang="en-US" sz="1100" dirty="0">
                <a:latin typeface="Arial" panose="020B0604020202020204" pitchFamily="34" charset="0"/>
                <a:cs typeface="Arial" panose="020B0604020202020204" pitchFamily="34" charset="0"/>
              </a:rPr>
              <a:t>Poor water run off and snow/ice buildup</a:t>
            </a:r>
          </a:p>
          <a:p>
            <a:pPr lvl="2"/>
            <a:r>
              <a:rPr lang="en-US" sz="1100" dirty="0">
                <a:latin typeface="Arial" panose="020B0604020202020204" pitchFamily="34" charset="0"/>
                <a:cs typeface="Arial" panose="020B0604020202020204" pitchFamily="34" charset="0"/>
              </a:rPr>
              <a:t>Excessive wear on shingles, decking, trusses and structure</a:t>
            </a:r>
          </a:p>
          <a:p>
            <a:pPr lvl="1"/>
            <a:r>
              <a:rPr lang="en-US" sz="1500" dirty="0">
                <a:latin typeface="Arial" panose="020B0604020202020204" pitchFamily="34" charset="0"/>
                <a:cs typeface="Arial" panose="020B0604020202020204" pitchFamily="34" charset="0"/>
              </a:rPr>
              <a:t>The roof was replaced, and a rafter fixed in January 2021 ($11,400)</a:t>
            </a:r>
          </a:p>
          <a:p>
            <a:pPr lvl="1"/>
            <a:r>
              <a:rPr lang="en-US" sz="1500" dirty="0">
                <a:latin typeface="Arial" panose="020B0604020202020204" pitchFamily="34" charset="0"/>
                <a:cs typeface="Arial" panose="020B0604020202020204" pitchFamily="34" charset="0"/>
              </a:rPr>
              <a:t>The roof and rafter structure will need to be replaced and pitched properly</a:t>
            </a:r>
          </a:p>
        </p:txBody>
      </p:sp>
      <p:pic>
        <p:nvPicPr>
          <p:cNvPr id="8" name="Picture 7">
            <a:extLst>
              <a:ext uri="{FF2B5EF4-FFF2-40B4-BE49-F238E27FC236}">
                <a16:creationId xmlns:a16="http://schemas.microsoft.com/office/drawing/2014/main" id="{35DB271D-377A-4439-9C6B-E1B5B20DEE3C}"/>
              </a:ext>
            </a:extLst>
          </p:cNvPr>
          <p:cNvPicPr>
            <a:picLocks noChangeAspect="1"/>
          </p:cNvPicPr>
          <p:nvPr/>
        </p:nvPicPr>
        <p:blipFill>
          <a:blip r:embed="rId2"/>
          <a:stretch>
            <a:fillRect/>
          </a:stretch>
        </p:blipFill>
        <p:spPr>
          <a:xfrm>
            <a:off x="3738120" y="2939755"/>
            <a:ext cx="3963169" cy="3537245"/>
          </a:xfrm>
          <a:prstGeom prst="rect">
            <a:avLst/>
          </a:prstGeom>
        </p:spPr>
      </p:pic>
      <p:pic>
        <p:nvPicPr>
          <p:cNvPr id="7" name="Picture 6">
            <a:extLst>
              <a:ext uri="{FF2B5EF4-FFF2-40B4-BE49-F238E27FC236}">
                <a16:creationId xmlns:a16="http://schemas.microsoft.com/office/drawing/2014/main" id="{7BFA7EB1-CBB4-4996-8D5C-0EAED7F0C630}"/>
              </a:ext>
            </a:extLst>
          </p:cNvPr>
          <p:cNvPicPr>
            <a:picLocks noChangeAspect="1"/>
          </p:cNvPicPr>
          <p:nvPr/>
        </p:nvPicPr>
        <p:blipFill>
          <a:blip r:embed="rId3"/>
          <a:stretch>
            <a:fillRect/>
          </a:stretch>
        </p:blipFill>
        <p:spPr>
          <a:xfrm rot="5400000">
            <a:off x="305275" y="3068114"/>
            <a:ext cx="3537244" cy="3280528"/>
          </a:xfrm>
          <a:prstGeom prst="rect">
            <a:avLst/>
          </a:prstGeom>
        </p:spPr>
      </p:pic>
      <p:pic>
        <p:nvPicPr>
          <p:cNvPr id="4" name="Picture 3">
            <a:extLst>
              <a:ext uri="{FF2B5EF4-FFF2-40B4-BE49-F238E27FC236}">
                <a16:creationId xmlns:a16="http://schemas.microsoft.com/office/drawing/2014/main" id="{1DE0F0FF-828B-3AC9-6760-846B630492C3}"/>
              </a:ext>
            </a:extLst>
          </p:cNvPr>
          <p:cNvPicPr>
            <a:picLocks noChangeAspect="1"/>
          </p:cNvPicPr>
          <p:nvPr/>
        </p:nvPicPr>
        <p:blipFill>
          <a:blip r:embed="rId4"/>
          <a:stretch>
            <a:fillRect/>
          </a:stretch>
        </p:blipFill>
        <p:spPr>
          <a:xfrm>
            <a:off x="7701289" y="2939755"/>
            <a:ext cx="3852444" cy="3537246"/>
          </a:xfrm>
          <a:prstGeom prst="rect">
            <a:avLst/>
          </a:prstGeom>
        </p:spPr>
      </p:pic>
    </p:spTree>
    <p:extLst>
      <p:ext uri="{BB962C8B-B14F-4D97-AF65-F5344CB8AC3E}">
        <p14:creationId xmlns:p14="http://schemas.microsoft.com/office/powerpoint/2010/main" val="142055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5217" y="205366"/>
            <a:ext cx="10179395"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1165413" y="808383"/>
            <a:ext cx="10920570" cy="2575753"/>
          </a:xfrm>
        </p:spPr>
        <p:txBody>
          <a:bodyPr/>
          <a:lstStyle/>
          <a:p>
            <a:r>
              <a:rPr lang="en-US" sz="1900" dirty="0">
                <a:latin typeface="Arial" panose="020B0604020202020204" pitchFamily="34" charset="0"/>
                <a:cs typeface="Arial" panose="020B0604020202020204" pitchFamily="34" charset="0"/>
              </a:rPr>
              <a:t>Insulation </a:t>
            </a:r>
          </a:p>
          <a:p>
            <a:pPr>
              <a:spcBef>
                <a:spcPts val="500"/>
              </a:spcBef>
            </a:pPr>
            <a:r>
              <a:rPr lang="en-US" sz="1500" dirty="0">
                <a:latin typeface="Arial" panose="020B0604020202020204" pitchFamily="34" charset="0"/>
                <a:cs typeface="Arial" panose="020B0604020202020204" pitchFamily="34" charset="0"/>
              </a:rPr>
              <a:t>Current insulation does not meet Wisconsin building code</a:t>
            </a:r>
          </a:p>
          <a:p>
            <a:pPr lvl="1"/>
            <a:r>
              <a:rPr lang="en-US" sz="1500" dirty="0">
                <a:latin typeface="Arial" panose="020B0604020202020204" pitchFamily="34" charset="0"/>
                <a:cs typeface="Arial" panose="020B0604020202020204" pitchFamily="34" charset="0"/>
              </a:rPr>
              <a:t>Poor insulation in the ceiling drives higher energy bills year-round.</a:t>
            </a:r>
          </a:p>
          <a:p>
            <a:pPr lvl="1"/>
            <a:r>
              <a:rPr lang="en-US" sz="1500" dirty="0">
                <a:latin typeface="Arial" panose="020B0604020202020204" pitchFamily="34" charset="0"/>
                <a:cs typeface="Arial" panose="020B0604020202020204" pitchFamily="34" charset="0"/>
              </a:rPr>
              <a:t>Water damage and missing insulation</a:t>
            </a:r>
          </a:p>
          <a:p>
            <a:pPr lvl="1"/>
            <a:r>
              <a:rPr lang="en-US" sz="1500" dirty="0">
                <a:latin typeface="Arial" panose="020B0604020202020204" pitchFamily="34" charset="0"/>
                <a:cs typeface="Arial" panose="020B0604020202020204" pitchFamily="34" charset="0"/>
              </a:rPr>
              <a:t>Doors and windows are not energy efficient </a:t>
            </a:r>
          </a:p>
          <a:p>
            <a:pPr marL="457200" lvl="1" indent="0">
              <a:buNone/>
            </a:pPr>
            <a:endParaRPr lang="en-US" dirty="0"/>
          </a:p>
        </p:txBody>
      </p:sp>
      <p:pic>
        <p:nvPicPr>
          <p:cNvPr id="5" name="Picture 4">
            <a:extLst>
              <a:ext uri="{FF2B5EF4-FFF2-40B4-BE49-F238E27FC236}">
                <a16:creationId xmlns:a16="http://schemas.microsoft.com/office/drawing/2014/main" id="{468F9B09-3C52-41AB-A46F-F34F4184EB10}"/>
              </a:ext>
            </a:extLst>
          </p:cNvPr>
          <p:cNvPicPr>
            <a:picLocks noChangeAspect="1"/>
          </p:cNvPicPr>
          <p:nvPr/>
        </p:nvPicPr>
        <p:blipFill>
          <a:blip r:embed="rId2"/>
          <a:stretch>
            <a:fillRect/>
          </a:stretch>
        </p:blipFill>
        <p:spPr>
          <a:xfrm>
            <a:off x="527902" y="3159806"/>
            <a:ext cx="3825023" cy="3492828"/>
          </a:xfrm>
          <a:prstGeom prst="rect">
            <a:avLst/>
          </a:prstGeom>
        </p:spPr>
      </p:pic>
      <p:pic>
        <p:nvPicPr>
          <p:cNvPr id="7" name="Picture 6">
            <a:extLst>
              <a:ext uri="{FF2B5EF4-FFF2-40B4-BE49-F238E27FC236}">
                <a16:creationId xmlns:a16="http://schemas.microsoft.com/office/drawing/2014/main" id="{E6F9E98B-39F0-478B-8CEA-2705E3FB6904}"/>
              </a:ext>
            </a:extLst>
          </p:cNvPr>
          <p:cNvPicPr>
            <a:picLocks noChangeAspect="1"/>
          </p:cNvPicPr>
          <p:nvPr/>
        </p:nvPicPr>
        <p:blipFill>
          <a:blip r:embed="rId3"/>
          <a:stretch>
            <a:fillRect/>
          </a:stretch>
        </p:blipFill>
        <p:spPr>
          <a:xfrm>
            <a:off x="4457308" y="3159806"/>
            <a:ext cx="3743717" cy="3492827"/>
          </a:xfrm>
          <a:prstGeom prst="rect">
            <a:avLst/>
          </a:prstGeom>
        </p:spPr>
      </p:pic>
      <p:pic>
        <p:nvPicPr>
          <p:cNvPr id="6" name="Picture 5">
            <a:extLst>
              <a:ext uri="{FF2B5EF4-FFF2-40B4-BE49-F238E27FC236}">
                <a16:creationId xmlns:a16="http://schemas.microsoft.com/office/drawing/2014/main" id="{BC5B1752-7BFE-174D-3BB1-1D04BB2A6764}"/>
              </a:ext>
            </a:extLst>
          </p:cNvPr>
          <p:cNvPicPr>
            <a:picLocks noChangeAspect="1"/>
          </p:cNvPicPr>
          <p:nvPr/>
        </p:nvPicPr>
        <p:blipFill>
          <a:blip r:embed="rId4"/>
          <a:stretch>
            <a:fillRect/>
          </a:stretch>
        </p:blipFill>
        <p:spPr>
          <a:xfrm>
            <a:off x="8305408" y="3159806"/>
            <a:ext cx="3657206" cy="3492827"/>
          </a:xfrm>
          <a:prstGeom prst="rect">
            <a:avLst/>
          </a:prstGeom>
        </p:spPr>
      </p:pic>
    </p:spTree>
    <p:extLst>
      <p:ext uri="{BB962C8B-B14F-4D97-AF65-F5344CB8AC3E}">
        <p14:creationId xmlns:p14="http://schemas.microsoft.com/office/powerpoint/2010/main" val="504657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731" y="205366"/>
            <a:ext cx="10272881"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836024" y="781879"/>
            <a:ext cx="11093380" cy="1743403"/>
          </a:xfrm>
        </p:spPr>
        <p:txBody>
          <a:bodyPr>
            <a:normAutofit/>
          </a:bodyPr>
          <a:lstStyle/>
          <a:p>
            <a:pPr>
              <a:lnSpc>
                <a:spcPct val="100000"/>
              </a:lnSpc>
            </a:pPr>
            <a:r>
              <a:rPr lang="en-US" sz="1900" dirty="0">
                <a:latin typeface="Arial" panose="020B0604020202020204" pitchFamily="34" charset="0"/>
                <a:cs typeface="Arial" panose="020B0604020202020204" pitchFamily="34" charset="0"/>
              </a:rPr>
              <a:t>Water Damage</a:t>
            </a:r>
          </a:p>
          <a:p>
            <a:pPr lvl="1">
              <a:lnSpc>
                <a:spcPct val="100000"/>
              </a:lnSpc>
            </a:pPr>
            <a:r>
              <a:rPr lang="en-US" sz="1500" dirty="0">
                <a:latin typeface="Arial" panose="020B0604020202020204" pitchFamily="34" charset="0"/>
                <a:cs typeface="Arial" panose="020B0604020202020204" pitchFamily="34" charset="0"/>
              </a:rPr>
              <a:t>There is evidence of water damage</a:t>
            </a:r>
          </a:p>
          <a:p>
            <a:pPr lvl="1">
              <a:lnSpc>
                <a:spcPct val="100000"/>
              </a:lnSpc>
            </a:pPr>
            <a:endParaRPr lang="en-US" sz="1500" dirty="0">
              <a:latin typeface="Arial" panose="020B0604020202020204" pitchFamily="34" charset="0"/>
              <a:cs typeface="Arial" panose="020B0604020202020204" pitchFamily="34" charset="0"/>
            </a:endParaRPr>
          </a:p>
          <a:p>
            <a:pPr marL="457200" lvl="1" indent="0">
              <a:buNone/>
            </a:pPr>
            <a:endParaRPr lang="en-US" dirty="0"/>
          </a:p>
        </p:txBody>
      </p:sp>
      <p:sp>
        <p:nvSpPr>
          <p:cNvPr id="4" name="TextBox 3"/>
          <p:cNvSpPr txBox="1"/>
          <p:nvPr/>
        </p:nvSpPr>
        <p:spPr>
          <a:xfrm>
            <a:off x="2734654" y="4332718"/>
            <a:ext cx="248786" cy="646331"/>
          </a:xfrm>
          <a:prstGeom prst="rect">
            <a:avLst/>
          </a:prstGeom>
          <a:noFill/>
        </p:spPr>
        <p:txBody>
          <a:bodyPr wrap="none" rtlCol="0">
            <a:spAutoFit/>
          </a:bodyPr>
          <a:lstStyle/>
          <a:p>
            <a:pPr fontAlgn="b"/>
            <a:r>
              <a:rPr lang="en-US" dirty="0">
                <a:solidFill>
                  <a:srgbClr val="AAAAAA"/>
                </a:solidFill>
                <a:latin typeface="arial" panose="020B0604020202020204" pitchFamily="34" charset="0"/>
                <a:hlinkClick r:id="rId2"/>
              </a:rPr>
              <a:t> </a:t>
            </a:r>
          </a:p>
          <a:p>
            <a:endParaRPr lang="en-US" dirty="0"/>
          </a:p>
        </p:txBody>
      </p:sp>
      <p:pic>
        <p:nvPicPr>
          <p:cNvPr id="7" name="Picture 6" descr="A dirty floor with a red tape on it&#10;&#10;Description automatically generated">
            <a:extLst>
              <a:ext uri="{FF2B5EF4-FFF2-40B4-BE49-F238E27FC236}">
                <a16:creationId xmlns:a16="http://schemas.microsoft.com/office/drawing/2014/main" id="{9DE24369-ABF6-AD8C-F68A-B5AB5D4E4A09}"/>
              </a:ext>
            </a:extLst>
          </p:cNvPr>
          <p:cNvPicPr>
            <a:picLocks noChangeAspect="1"/>
          </p:cNvPicPr>
          <p:nvPr/>
        </p:nvPicPr>
        <p:blipFill>
          <a:blip r:embed="rId3"/>
          <a:stretch>
            <a:fillRect/>
          </a:stretch>
        </p:blipFill>
        <p:spPr>
          <a:xfrm>
            <a:off x="259976" y="2760230"/>
            <a:ext cx="3720353" cy="3951717"/>
          </a:xfrm>
          <a:prstGeom prst="rect">
            <a:avLst/>
          </a:prstGeom>
        </p:spPr>
      </p:pic>
      <p:pic>
        <p:nvPicPr>
          <p:cNvPr id="9" name="Picture 8" descr="A close up of a door&#10;&#10;Description automatically generated">
            <a:extLst>
              <a:ext uri="{FF2B5EF4-FFF2-40B4-BE49-F238E27FC236}">
                <a16:creationId xmlns:a16="http://schemas.microsoft.com/office/drawing/2014/main" id="{D45C6654-8D1E-0BE4-C7BA-6C84E8E279B7}"/>
              </a:ext>
            </a:extLst>
          </p:cNvPr>
          <p:cNvPicPr>
            <a:picLocks noChangeAspect="1"/>
          </p:cNvPicPr>
          <p:nvPr/>
        </p:nvPicPr>
        <p:blipFill>
          <a:blip r:embed="rId4"/>
          <a:stretch>
            <a:fillRect/>
          </a:stretch>
        </p:blipFill>
        <p:spPr>
          <a:xfrm>
            <a:off x="4383735" y="2804965"/>
            <a:ext cx="3720353" cy="3892404"/>
          </a:xfrm>
          <a:prstGeom prst="rect">
            <a:avLst/>
          </a:prstGeom>
        </p:spPr>
      </p:pic>
      <p:pic>
        <p:nvPicPr>
          <p:cNvPr id="11" name="Picture 10" descr="A ceiling with a hole in the ceiling&#10;&#10;Description automatically generated">
            <a:extLst>
              <a:ext uri="{FF2B5EF4-FFF2-40B4-BE49-F238E27FC236}">
                <a16:creationId xmlns:a16="http://schemas.microsoft.com/office/drawing/2014/main" id="{CF68B952-FC56-5006-0901-F29F8119E720}"/>
              </a:ext>
            </a:extLst>
          </p:cNvPr>
          <p:cNvPicPr>
            <a:picLocks noChangeAspect="1"/>
          </p:cNvPicPr>
          <p:nvPr/>
        </p:nvPicPr>
        <p:blipFill>
          <a:blip r:embed="rId5"/>
          <a:stretch>
            <a:fillRect/>
          </a:stretch>
        </p:blipFill>
        <p:spPr>
          <a:xfrm>
            <a:off x="8274411" y="2804963"/>
            <a:ext cx="3720353" cy="3892405"/>
          </a:xfrm>
          <a:prstGeom prst="rect">
            <a:avLst/>
          </a:prstGeom>
        </p:spPr>
      </p:pic>
    </p:spTree>
    <p:extLst>
      <p:ext uri="{BB962C8B-B14F-4D97-AF65-F5344CB8AC3E}">
        <p14:creationId xmlns:p14="http://schemas.microsoft.com/office/powerpoint/2010/main" val="178078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731" y="205366"/>
            <a:ext cx="10272881"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836024" y="781880"/>
            <a:ext cx="11093380" cy="1065394"/>
          </a:xfrm>
        </p:spPr>
        <p:txBody>
          <a:bodyPr>
            <a:normAutofit/>
          </a:bodyPr>
          <a:lstStyle/>
          <a:p>
            <a:pPr>
              <a:lnSpc>
                <a:spcPct val="100000"/>
              </a:lnSpc>
            </a:pPr>
            <a:r>
              <a:rPr lang="en-US" sz="1900" dirty="0">
                <a:latin typeface="Arial" panose="020B0604020202020204" pitchFamily="34" charset="0"/>
                <a:cs typeface="Arial" panose="020B0604020202020204" pitchFamily="34" charset="0"/>
              </a:rPr>
              <a:t>Mold</a:t>
            </a:r>
          </a:p>
          <a:p>
            <a:pPr lvl="1">
              <a:lnSpc>
                <a:spcPct val="100000"/>
              </a:lnSpc>
            </a:pPr>
            <a:r>
              <a:rPr lang="en-US" sz="1500" dirty="0">
                <a:latin typeface="Arial" panose="020B0604020202020204" pitchFamily="34" charset="0"/>
                <a:cs typeface="Arial" panose="020B0604020202020204" pitchFamily="34" charset="0"/>
              </a:rPr>
              <a:t>We had the Hall inspected by a mold mitigation expert</a:t>
            </a:r>
          </a:p>
          <a:p>
            <a:pPr lvl="1">
              <a:lnSpc>
                <a:spcPct val="100000"/>
              </a:lnSpc>
            </a:pPr>
            <a:r>
              <a:rPr lang="en-US" sz="1500" dirty="0">
                <a:latin typeface="Arial" panose="020B0604020202020204" pitchFamily="34" charset="0"/>
                <a:cs typeface="Arial" panose="020B0604020202020204" pitchFamily="34" charset="0"/>
              </a:rPr>
              <a:t>Mold was also found in one of </a:t>
            </a:r>
            <a:r>
              <a:rPr lang="en-US" sz="1500">
                <a:latin typeface="Arial" panose="020B0604020202020204" pitchFamily="34" charset="0"/>
                <a:cs typeface="Arial" panose="020B0604020202020204" pitchFamily="34" charset="0"/>
              </a:rPr>
              <a:t>the bathrooms</a:t>
            </a:r>
            <a:endParaRPr lang="en-US" sz="1500" dirty="0">
              <a:latin typeface="Arial" panose="020B0604020202020204" pitchFamily="34" charset="0"/>
              <a:cs typeface="Arial" panose="020B0604020202020204" pitchFamily="34" charset="0"/>
            </a:endParaRPr>
          </a:p>
          <a:p>
            <a:pPr lvl="1">
              <a:lnSpc>
                <a:spcPct val="100000"/>
              </a:lnSpc>
            </a:pPr>
            <a:endParaRPr lang="en-US" sz="1500" dirty="0">
              <a:latin typeface="Arial" panose="020B0604020202020204" pitchFamily="34" charset="0"/>
              <a:cs typeface="Arial" panose="020B0604020202020204" pitchFamily="34" charset="0"/>
            </a:endParaRPr>
          </a:p>
          <a:p>
            <a:pPr marL="457200" lvl="1" indent="0">
              <a:buNone/>
            </a:pPr>
            <a:endParaRPr lang="en-US" dirty="0"/>
          </a:p>
        </p:txBody>
      </p:sp>
      <p:sp>
        <p:nvSpPr>
          <p:cNvPr id="4" name="TextBox 3"/>
          <p:cNvSpPr txBox="1"/>
          <p:nvPr/>
        </p:nvSpPr>
        <p:spPr>
          <a:xfrm>
            <a:off x="2734654" y="4332718"/>
            <a:ext cx="248786" cy="646331"/>
          </a:xfrm>
          <a:prstGeom prst="rect">
            <a:avLst/>
          </a:prstGeom>
          <a:noFill/>
        </p:spPr>
        <p:txBody>
          <a:bodyPr wrap="none" rtlCol="0">
            <a:spAutoFit/>
          </a:bodyPr>
          <a:lstStyle/>
          <a:p>
            <a:pPr fontAlgn="b"/>
            <a:r>
              <a:rPr lang="en-US" dirty="0">
                <a:solidFill>
                  <a:srgbClr val="AAAAAA"/>
                </a:solidFill>
                <a:latin typeface="arial" panose="020B0604020202020204" pitchFamily="34" charset="0"/>
                <a:hlinkClick r:id="rId2"/>
              </a:rPr>
              <a:t> </a:t>
            </a:r>
          </a:p>
          <a:p>
            <a:endParaRPr lang="en-US" dirty="0"/>
          </a:p>
        </p:txBody>
      </p:sp>
      <p:pic>
        <p:nvPicPr>
          <p:cNvPr id="6" name="Picture 5" descr="Mold in a door frame&#10;&#10;Description automatically generated">
            <a:extLst>
              <a:ext uri="{FF2B5EF4-FFF2-40B4-BE49-F238E27FC236}">
                <a16:creationId xmlns:a16="http://schemas.microsoft.com/office/drawing/2014/main" id="{83FDBCCC-AE4D-18D0-B174-ADD6B7F93281}"/>
              </a:ext>
            </a:extLst>
          </p:cNvPr>
          <p:cNvPicPr>
            <a:picLocks noChangeAspect="1"/>
          </p:cNvPicPr>
          <p:nvPr/>
        </p:nvPicPr>
        <p:blipFill>
          <a:blip r:embed="rId3"/>
          <a:stretch>
            <a:fillRect/>
          </a:stretch>
        </p:blipFill>
        <p:spPr>
          <a:xfrm>
            <a:off x="2065917" y="2180068"/>
            <a:ext cx="3228975" cy="3732001"/>
          </a:xfrm>
          <a:prstGeom prst="rect">
            <a:avLst/>
          </a:prstGeom>
        </p:spPr>
      </p:pic>
      <p:pic>
        <p:nvPicPr>
          <p:cNvPr id="10" name="Picture 9" descr="A hole in the ceiling&#10;&#10;Description automatically generated">
            <a:extLst>
              <a:ext uri="{FF2B5EF4-FFF2-40B4-BE49-F238E27FC236}">
                <a16:creationId xmlns:a16="http://schemas.microsoft.com/office/drawing/2014/main" id="{CBF38E57-1A37-190E-93C5-AA4FBEB241C3}"/>
              </a:ext>
            </a:extLst>
          </p:cNvPr>
          <p:cNvPicPr>
            <a:picLocks noChangeAspect="1"/>
          </p:cNvPicPr>
          <p:nvPr/>
        </p:nvPicPr>
        <p:blipFill>
          <a:blip r:embed="rId4"/>
          <a:stretch>
            <a:fillRect/>
          </a:stretch>
        </p:blipFill>
        <p:spPr>
          <a:xfrm>
            <a:off x="6524785" y="2180068"/>
            <a:ext cx="3228975" cy="3732001"/>
          </a:xfrm>
          <a:prstGeom prst="rect">
            <a:avLst/>
          </a:prstGeom>
        </p:spPr>
      </p:pic>
      <p:sp>
        <p:nvSpPr>
          <p:cNvPr id="5" name="TextBox 4">
            <a:extLst>
              <a:ext uri="{FF2B5EF4-FFF2-40B4-BE49-F238E27FC236}">
                <a16:creationId xmlns:a16="http://schemas.microsoft.com/office/drawing/2014/main" id="{B3C01897-E0C4-8E82-0243-E364B4F8200E}"/>
              </a:ext>
            </a:extLst>
          </p:cNvPr>
          <p:cNvSpPr txBox="1"/>
          <p:nvPr/>
        </p:nvSpPr>
        <p:spPr>
          <a:xfrm>
            <a:off x="2065916" y="6244863"/>
            <a:ext cx="3228975" cy="369332"/>
          </a:xfrm>
          <a:prstGeom prst="rect">
            <a:avLst/>
          </a:prstGeom>
          <a:noFill/>
        </p:spPr>
        <p:txBody>
          <a:bodyPr wrap="square" rtlCol="0">
            <a:spAutoFit/>
          </a:bodyPr>
          <a:lstStyle/>
          <a:p>
            <a:r>
              <a:rPr lang="en-US" dirty="0"/>
              <a:t>East Entrance Door by Patio</a:t>
            </a:r>
          </a:p>
        </p:txBody>
      </p:sp>
      <p:sp>
        <p:nvSpPr>
          <p:cNvPr id="7" name="TextBox 6">
            <a:extLst>
              <a:ext uri="{FF2B5EF4-FFF2-40B4-BE49-F238E27FC236}">
                <a16:creationId xmlns:a16="http://schemas.microsoft.com/office/drawing/2014/main" id="{2CF3C402-A006-C97D-2886-A6299F5B56D0}"/>
              </a:ext>
            </a:extLst>
          </p:cNvPr>
          <p:cNvSpPr txBox="1"/>
          <p:nvPr/>
        </p:nvSpPr>
        <p:spPr>
          <a:xfrm>
            <a:off x="6524785" y="6283105"/>
            <a:ext cx="3228975" cy="646331"/>
          </a:xfrm>
          <a:prstGeom prst="rect">
            <a:avLst/>
          </a:prstGeom>
          <a:noFill/>
        </p:spPr>
        <p:txBody>
          <a:bodyPr wrap="square" rtlCol="0">
            <a:spAutoFit/>
          </a:bodyPr>
          <a:lstStyle/>
          <a:p>
            <a:r>
              <a:rPr lang="en-US" dirty="0"/>
              <a:t>West Side Window </a:t>
            </a:r>
            <a:r>
              <a:rPr lang="en-US"/>
              <a:t>Rob’s Shop</a:t>
            </a:r>
          </a:p>
          <a:p>
            <a:endParaRPr lang="en-US" dirty="0"/>
          </a:p>
        </p:txBody>
      </p:sp>
    </p:spTree>
    <p:extLst>
      <p:ext uri="{BB962C8B-B14F-4D97-AF65-F5344CB8AC3E}">
        <p14:creationId xmlns:p14="http://schemas.microsoft.com/office/powerpoint/2010/main" val="4094724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261" y="205366"/>
            <a:ext cx="9914351"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1590261" y="808383"/>
            <a:ext cx="10455965" cy="2139917"/>
          </a:xfrm>
        </p:spPr>
        <p:txBody>
          <a:bodyPr>
            <a:normAutofit/>
          </a:bodyPr>
          <a:lstStyle/>
          <a:p>
            <a:r>
              <a:rPr lang="en-US" sz="1900" dirty="0">
                <a:latin typeface="Arial" panose="020B0604020202020204" pitchFamily="34" charset="0"/>
                <a:cs typeface="Arial" panose="020B0604020202020204" pitchFamily="34" charset="0"/>
              </a:rPr>
              <a:t>Floor </a:t>
            </a:r>
          </a:p>
          <a:p>
            <a:pPr lvl="1"/>
            <a:r>
              <a:rPr lang="en-US" sz="1500" dirty="0">
                <a:latin typeface="Arial" panose="020B0604020202020204" pitchFamily="34" charset="0"/>
                <a:cs typeface="Arial" panose="020B0604020202020204" pitchFamily="34" charset="0"/>
              </a:rPr>
              <a:t>High moisture content prevents repair</a:t>
            </a:r>
          </a:p>
          <a:p>
            <a:pPr lvl="1"/>
            <a:r>
              <a:rPr lang="en-US" sz="1500" dirty="0">
                <a:latin typeface="Arial" panose="020B0604020202020204" pitchFamily="34" charset="0"/>
                <a:cs typeface="Arial" panose="020B0604020202020204" pitchFamily="34" charset="0"/>
              </a:rPr>
              <a:t>Large chunks continue to break out, causing potential trip hazard  </a:t>
            </a:r>
          </a:p>
          <a:p>
            <a:pPr lvl="1"/>
            <a:r>
              <a:rPr lang="en-US" sz="1500" dirty="0">
                <a:latin typeface="Arial" panose="020B0604020202020204" pitchFamily="34" charset="0"/>
                <a:cs typeface="Arial" panose="020B0604020202020204" pitchFamily="34" charset="0"/>
              </a:rPr>
              <a:t>The floor will need to be replaced</a:t>
            </a:r>
          </a:p>
          <a:p>
            <a:pPr lvl="1"/>
            <a:endParaRPr lang="en-US" dirty="0"/>
          </a:p>
        </p:txBody>
      </p:sp>
      <p:sp>
        <p:nvSpPr>
          <p:cNvPr id="4" name="TextBox 3"/>
          <p:cNvSpPr txBox="1"/>
          <p:nvPr/>
        </p:nvSpPr>
        <p:spPr>
          <a:xfrm>
            <a:off x="2589212" y="3392680"/>
            <a:ext cx="248786" cy="369332"/>
          </a:xfrm>
          <a:prstGeom prst="rect">
            <a:avLst/>
          </a:prstGeom>
          <a:noFill/>
        </p:spPr>
        <p:txBody>
          <a:bodyPr wrap="none" rtlCol="0">
            <a:spAutoFit/>
          </a:bodyPr>
          <a:lstStyle/>
          <a:p>
            <a:r>
              <a:rPr lang="en-US" dirty="0"/>
              <a:t> </a:t>
            </a:r>
          </a:p>
        </p:txBody>
      </p:sp>
      <p:pic>
        <p:nvPicPr>
          <p:cNvPr id="6" name="Picture 5">
            <a:extLst>
              <a:ext uri="{FF2B5EF4-FFF2-40B4-BE49-F238E27FC236}">
                <a16:creationId xmlns:a16="http://schemas.microsoft.com/office/drawing/2014/main" id="{5757D9A8-7275-4363-8931-231FF2D9D475}"/>
              </a:ext>
            </a:extLst>
          </p:cNvPr>
          <p:cNvPicPr>
            <a:picLocks noChangeAspect="1"/>
          </p:cNvPicPr>
          <p:nvPr/>
        </p:nvPicPr>
        <p:blipFill>
          <a:blip r:embed="rId2"/>
          <a:stretch>
            <a:fillRect/>
          </a:stretch>
        </p:blipFill>
        <p:spPr>
          <a:xfrm rot="5400000">
            <a:off x="2856704" y="2463005"/>
            <a:ext cx="3771901" cy="4306889"/>
          </a:xfrm>
          <a:prstGeom prst="rect">
            <a:avLst/>
          </a:prstGeom>
        </p:spPr>
      </p:pic>
    </p:spTree>
    <p:extLst>
      <p:ext uri="{BB962C8B-B14F-4D97-AF65-F5344CB8AC3E}">
        <p14:creationId xmlns:p14="http://schemas.microsoft.com/office/powerpoint/2010/main" val="3268879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731" y="205366"/>
            <a:ext cx="10272881"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699248" y="781879"/>
            <a:ext cx="11230156" cy="1656521"/>
          </a:xfrm>
        </p:spPr>
        <p:txBody>
          <a:bodyPr>
            <a:normAutofit/>
          </a:bodyPr>
          <a:lstStyle/>
          <a:p>
            <a:pPr>
              <a:lnSpc>
                <a:spcPct val="100000"/>
              </a:lnSpc>
            </a:pPr>
            <a:r>
              <a:rPr lang="en-US" sz="1900" dirty="0">
                <a:latin typeface="Arial" panose="020B0604020202020204" pitchFamily="34" charset="0"/>
                <a:cs typeface="Arial" panose="020B0604020202020204" pitchFamily="34" charset="0"/>
              </a:rPr>
              <a:t>Structural</a:t>
            </a:r>
          </a:p>
          <a:p>
            <a:pPr lvl="1">
              <a:lnSpc>
                <a:spcPct val="100000"/>
              </a:lnSpc>
            </a:pPr>
            <a:r>
              <a:rPr lang="en-US" sz="1500" dirty="0">
                <a:latin typeface="Arial" panose="020B0604020202020204" pitchFamily="34" charset="0"/>
                <a:cs typeface="Arial" panose="020B0604020202020204" pitchFamily="34" charset="0"/>
              </a:rPr>
              <a:t>Issues with the current foundation</a:t>
            </a:r>
          </a:p>
          <a:p>
            <a:pPr lvl="1">
              <a:lnSpc>
                <a:spcPct val="100000"/>
              </a:lnSpc>
            </a:pPr>
            <a:r>
              <a:rPr lang="en-US" sz="1500" dirty="0">
                <a:latin typeface="Arial" panose="020B0604020202020204" pitchFamily="34" charset="0"/>
                <a:cs typeface="Arial" panose="020B0604020202020204" pitchFamily="34" charset="0"/>
              </a:rPr>
              <a:t>Structural supports are not to code</a:t>
            </a:r>
          </a:p>
          <a:p>
            <a:pPr marL="457200" lvl="1" indent="0">
              <a:buNone/>
            </a:pPr>
            <a:endParaRPr lang="en-US" dirty="0"/>
          </a:p>
        </p:txBody>
      </p:sp>
      <p:sp>
        <p:nvSpPr>
          <p:cNvPr id="4" name="TextBox 3"/>
          <p:cNvSpPr txBox="1"/>
          <p:nvPr/>
        </p:nvSpPr>
        <p:spPr>
          <a:xfrm>
            <a:off x="2734654" y="4332718"/>
            <a:ext cx="248786" cy="646331"/>
          </a:xfrm>
          <a:prstGeom prst="rect">
            <a:avLst/>
          </a:prstGeom>
          <a:noFill/>
        </p:spPr>
        <p:txBody>
          <a:bodyPr wrap="none" rtlCol="0">
            <a:spAutoFit/>
          </a:bodyPr>
          <a:lstStyle/>
          <a:p>
            <a:pPr fontAlgn="b"/>
            <a:r>
              <a:rPr lang="en-US" dirty="0">
                <a:solidFill>
                  <a:srgbClr val="AAAAAA"/>
                </a:solidFill>
                <a:latin typeface="arial" panose="020B0604020202020204" pitchFamily="34" charset="0"/>
                <a:hlinkClick r:id="rId2"/>
              </a:rPr>
              <a:t> </a:t>
            </a:r>
          </a:p>
          <a:p>
            <a:endParaRPr lang="en-US" dirty="0"/>
          </a:p>
        </p:txBody>
      </p:sp>
      <p:pic>
        <p:nvPicPr>
          <p:cNvPr id="7" name="Picture 6" descr="A white heater next to a house&#10;&#10;Description automatically generated">
            <a:extLst>
              <a:ext uri="{FF2B5EF4-FFF2-40B4-BE49-F238E27FC236}">
                <a16:creationId xmlns:a16="http://schemas.microsoft.com/office/drawing/2014/main" id="{5C35F0D9-EDFA-0B84-F5FE-8DDC4BA8CF16}"/>
              </a:ext>
            </a:extLst>
          </p:cNvPr>
          <p:cNvPicPr>
            <a:picLocks noChangeAspect="1"/>
          </p:cNvPicPr>
          <p:nvPr/>
        </p:nvPicPr>
        <p:blipFill>
          <a:blip r:embed="rId3"/>
          <a:stretch>
            <a:fillRect/>
          </a:stretch>
        </p:blipFill>
        <p:spPr>
          <a:xfrm>
            <a:off x="203564" y="2771052"/>
            <a:ext cx="3738282" cy="3769659"/>
          </a:xfrm>
          <a:prstGeom prst="rect">
            <a:avLst/>
          </a:prstGeom>
        </p:spPr>
      </p:pic>
      <p:pic>
        <p:nvPicPr>
          <p:cNvPr id="9" name="Picture 8" descr="A red circle around a chain&#10;&#10;Description automatically generated">
            <a:extLst>
              <a:ext uri="{FF2B5EF4-FFF2-40B4-BE49-F238E27FC236}">
                <a16:creationId xmlns:a16="http://schemas.microsoft.com/office/drawing/2014/main" id="{3A8FD6E4-9F47-6202-140D-7B282E7B7C37}"/>
              </a:ext>
            </a:extLst>
          </p:cNvPr>
          <p:cNvPicPr>
            <a:picLocks noChangeAspect="1"/>
          </p:cNvPicPr>
          <p:nvPr/>
        </p:nvPicPr>
        <p:blipFill>
          <a:blip r:embed="rId4"/>
          <a:stretch>
            <a:fillRect/>
          </a:stretch>
        </p:blipFill>
        <p:spPr>
          <a:xfrm>
            <a:off x="4102660" y="2757605"/>
            <a:ext cx="3986680" cy="3769659"/>
          </a:xfrm>
          <a:prstGeom prst="rect">
            <a:avLst/>
          </a:prstGeom>
        </p:spPr>
      </p:pic>
      <p:pic>
        <p:nvPicPr>
          <p:cNvPr id="13" name="Picture 12" descr="A red circle with a red circle around a pole&#10;&#10;Description automatically generated">
            <a:extLst>
              <a:ext uri="{FF2B5EF4-FFF2-40B4-BE49-F238E27FC236}">
                <a16:creationId xmlns:a16="http://schemas.microsoft.com/office/drawing/2014/main" id="{44DBFA66-2C7E-5030-2B0D-22344A80BD84}"/>
              </a:ext>
            </a:extLst>
          </p:cNvPr>
          <p:cNvPicPr>
            <a:picLocks noChangeAspect="1"/>
          </p:cNvPicPr>
          <p:nvPr/>
        </p:nvPicPr>
        <p:blipFill>
          <a:blip r:embed="rId5"/>
          <a:stretch>
            <a:fillRect/>
          </a:stretch>
        </p:blipFill>
        <p:spPr>
          <a:xfrm>
            <a:off x="8205320" y="2821316"/>
            <a:ext cx="3986680" cy="3705948"/>
          </a:xfrm>
          <a:prstGeom prst="rect">
            <a:avLst/>
          </a:prstGeom>
        </p:spPr>
      </p:pic>
    </p:spTree>
    <p:extLst>
      <p:ext uri="{BB962C8B-B14F-4D97-AF65-F5344CB8AC3E}">
        <p14:creationId xmlns:p14="http://schemas.microsoft.com/office/powerpoint/2010/main" val="1933262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731" y="205366"/>
            <a:ext cx="10272881"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1656522" y="781879"/>
            <a:ext cx="10272881" cy="2647121"/>
          </a:xfrm>
        </p:spPr>
        <p:txBody>
          <a:bodyPr>
            <a:normAutofit/>
          </a:bodyPr>
          <a:lstStyle/>
          <a:p>
            <a:pPr>
              <a:lnSpc>
                <a:spcPct val="100000"/>
              </a:lnSpc>
            </a:pPr>
            <a:r>
              <a:rPr lang="en-US" sz="1900" dirty="0">
                <a:latin typeface="Arial" panose="020B0604020202020204" pitchFamily="34" charset="0"/>
                <a:cs typeface="Arial" panose="020B0604020202020204" pitchFamily="34" charset="0"/>
              </a:rPr>
              <a:t>Bathrooms</a:t>
            </a:r>
          </a:p>
          <a:p>
            <a:pPr lvl="1">
              <a:lnSpc>
                <a:spcPct val="100000"/>
              </a:lnSpc>
            </a:pPr>
            <a:r>
              <a:rPr lang="en-US" sz="1500" dirty="0">
                <a:latin typeface="Arial" panose="020B0604020202020204" pitchFamily="34" charset="0"/>
                <a:cs typeface="Arial" panose="020B0604020202020204" pitchFamily="34" charset="0"/>
              </a:rPr>
              <a:t>ADA compliance (~29” opening at present versus 36” requirement)</a:t>
            </a:r>
          </a:p>
          <a:p>
            <a:pPr lvl="1">
              <a:lnSpc>
                <a:spcPct val="100000"/>
              </a:lnSpc>
            </a:pPr>
            <a:r>
              <a:rPr lang="en-US" sz="1500" dirty="0">
                <a:latin typeface="Arial" panose="020B0604020202020204" pitchFamily="34" charset="0"/>
                <a:cs typeface="Arial" panose="020B0604020202020204" pitchFamily="34" charset="0"/>
              </a:rPr>
              <a:t>Health concerns with location to food preparation in Kitchen</a:t>
            </a:r>
          </a:p>
          <a:p>
            <a:pPr lvl="1">
              <a:lnSpc>
                <a:spcPct val="100000"/>
              </a:lnSpc>
            </a:pPr>
            <a:r>
              <a:rPr lang="en-US" sz="1500" dirty="0">
                <a:latin typeface="Arial" panose="020B0604020202020204" pitchFamily="34" charset="0"/>
                <a:cs typeface="Arial" panose="020B0604020202020204" pitchFamily="34" charset="0"/>
              </a:rPr>
              <a:t>Improved access for members / guests </a:t>
            </a:r>
          </a:p>
          <a:p>
            <a:pPr lvl="1">
              <a:lnSpc>
                <a:spcPct val="100000"/>
              </a:lnSpc>
            </a:pPr>
            <a:r>
              <a:rPr lang="en-US" sz="1500" dirty="0">
                <a:latin typeface="Arial" panose="020B0604020202020204" pitchFamily="34" charset="0"/>
                <a:cs typeface="Arial" panose="020B0604020202020204" pitchFamily="34" charset="0"/>
              </a:rPr>
              <a:t>Mold starting in one of the bathrooms</a:t>
            </a:r>
          </a:p>
          <a:p>
            <a:pPr marL="457200" lvl="1" indent="0">
              <a:buNone/>
            </a:pPr>
            <a:endParaRPr lang="en-US" dirty="0"/>
          </a:p>
        </p:txBody>
      </p:sp>
      <p:sp>
        <p:nvSpPr>
          <p:cNvPr id="4" name="TextBox 3"/>
          <p:cNvSpPr txBox="1"/>
          <p:nvPr/>
        </p:nvSpPr>
        <p:spPr>
          <a:xfrm>
            <a:off x="2734654" y="4332718"/>
            <a:ext cx="248786" cy="646331"/>
          </a:xfrm>
          <a:prstGeom prst="rect">
            <a:avLst/>
          </a:prstGeom>
          <a:noFill/>
        </p:spPr>
        <p:txBody>
          <a:bodyPr wrap="none" rtlCol="0">
            <a:spAutoFit/>
          </a:bodyPr>
          <a:lstStyle/>
          <a:p>
            <a:pPr fontAlgn="b"/>
            <a:r>
              <a:rPr lang="en-US" dirty="0">
                <a:solidFill>
                  <a:srgbClr val="AAAAAA"/>
                </a:solidFill>
                <a:latin typeface="arial" panose="020B0604020202020204" pitchFamily="34" charset="0"/>
                <a:hlinkClick r:id="rId2"/>
              </a:rPr>
              <a:t> </a:t>
            </a:r>
          </a:p>
          <a:p>
            <a:endParaRPr lang="en-US" dirty="0"/>
          </a:p>
        </p:txBody>
      </p:sp>
      <p:pic>
        <p:nvPicPr>
          <p:cNvPr id="6" name="Picture 5">
            <a:extLst>
              <a:ext uri="{FF2B5EF4-FFF2-40B4-BE49-F238E27FC236}">
                <a16:creationId xmlns:a16="http://schemas.microsoft.com/office/drawing/2014/main" id="{91754680-0E96-4305-9B80-DA267ADB4F97}"/>
              </a:ext>
            </a:extLst>
          </p:cNvPr>
          <p:cNvPicPr>
            <a:picLocks noChangeAspect="1"/>
          </p:cNvPicPr>
          <p:nvPr/>
        </p:nvPicPr>
        <p:blipFill>
          <a:blip r:embed="rId3"/>
          <a:stretch>
            <a:fillRect/>
          </a:stretch>
        </p:blipFill>
        <p:spPr>
          <a:xfrm>
            <a:off x="519371" y="3028122"/>
            <a:ext cx="4430566" cy="3047999"/>
          </a:xfrm>
          <a:prstGeom prst="rect">
            <a:avLst/>
          </a:prstGeom>
        </p:spPr>
      </p:pic>
      <p:pic>
        <p:nvPicPr>
          <p:cNvPr id="8" name="Picture 7">
            <a:extLst>
              <a:ext uri="{FF2B5EF4-FFF2-40B4-BE49-F238E27FC236}">
                <a16:creationId xmlns:a16="http://schemas.microsoft.com/office/drawing/2014/main" id="{13B096BB-2DDC-5240-3BB8-CA6CE96235B1}"/>
              </a:ext>
            </a:extLst>
          </p:cNvPr>
          <p:cNvPicPr>
            <a:picLocks noChangeAspect="1"/>
          </p:cNvPicPr>
          <p:nvPr/>
        </p:nvPicPr>
        <p:blipFill>
          <a:blip r:embed="rId4"/>
          <a:stretch>
            <a:fillRect/>
          </a:stretch>
        </p:blipFill>
        <p:spPr>
          <a:xfrm>
            <a:off x="6202922" y="3028123"/>
            <a:ext cx="4258696" cy="3151760"/>
          </a:xfrm>
          <a:prstGeom prst="rect">
            <a:avLst/>
          </a:prstGeom>
        </p:spPr>
      </p:pic>
    </p:spTree>
    <p:extLst>
      <p:ext uri="{BB962C8B-B14F-4D97-AF65-F5344CB8AC3E}">
        <p14:creationId xmlns:p14="http://schemas.microsoft.com/office/powerpoint/2010/main" val="794638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765" y="205366"/>
            <a:ext cx="10250847"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1709529" y="828942"/>
            <a:ext cx="10137913" cy="2395026"/>
          </a:xfrm>
        </p:spPr>
        <p:txBody>
          <a:bodyPr>
            <a:normAutofit/>
          </a:bodyPr>
          <a:lstStyle/>
          <a:p>
            <a:pPr>
              <a:lnSpc>
                <a:spcPct val="110000"/>
              </a:lnSpc>
            </a:pPr>
            <a:r>
              <a:rPr lang="en-US" sz="1900" dirty="0">
                <a:latin typeface="Arial" panose="020B0604020202020204" pitchFamily="34" charset="0"/>
                <a:cs typeface="Arial" panose="020B0604020202020204" pitchFamily="34" charset="0"/>
              </a:rPr>
              <a:t>Kitchen</a:t>
            </a:r>
          </a:p>
          <a:p>
            <a:pPr lvl="1">
              <a:lnSpc>
                <a:spcPct val="110000"/>
              </a:lnSpc>
            </a:pPr>
            <a:r>
              <a:rPr lang="en-US" sz="1500" dirty="0">
                <a:latin typeface="Arial" panose="020B0604020202020204" pitchFamily="34" charset="0"/>
                <a:cs typeface="Arial" panose="020B0604020202020204" pitchFamily="34" charset="0"/>
              </a:rPr>
              <a:t>Worn surfaces, cabinetry, and appliances </a:t>
            </a:r>
          </a:p>
          <a:p>
            <a:pPr lvl="1">
              <a:lnSpc>
                <a:spcPct val="110000"/>
              </a:lnSpc>
            </a:pPr>
            <a:r>
              <a:rPr lang="en-US" sz="1500">
                <a:latin typeface="Arial" panose="020B0604020202020204" pitchFamily="34" charset="0"/>
                <a:cs typeface="Arial" panose="020B0604020202020204" pitchFamily="34" charset="0"/>
              </a:rPr>
              <a:t>Difficult </a:t>
            </a:r>
            <a:r>
              <a:rPr lang="en-US" sz="1500" dirty="0">
                <a:latin typeface="Arial" panose="020B0604020202020204" pitchFamily="34" charset="0"/>
                <a:cs typeface="Arial" panose="020B0604020202020204" pitchFamily="34" charset="0"/>
              </a:rPr>
              <a:t>to keep systems operating and leak free, potential of mold.</a:t>
            </a:r>
          </a:p>
          <a:p>
            <a:pPr lvl="1">
              <a:lnSpc>
                <a:spcPct val="110000"/>
              </a:lnSpc>
            </a:pPr>
            <a:r>
              <a:rPr lang="en-US" sz="1500" dirty="0">
                <a:latin typeface="Arial" panose="020B0604020202020204" pitchFamily="34" charset="0"/>
                <a:cs typeface="Arial" panose="020B0604020202020204" pitchFamily="34" charset="0"/>
              </a:rPr>
              <a:t>Floors need repair or replacement with a surface designed for high traffic and proper cleaning.</a:t>
            </a:r>
          </a:p>
          <a:p>
            <a:pPr lvl="1"/>
            <a:endParaRPr lang="en-US" dirty="0"/>
          </a:p>
        </p:txBody>
      </p:sp>
      <p:pic>
        <p:nvPicPr>
          <p:cNvPr id="7" name="Picture 6">
            <a:extLst>
              <a:ext uri="{FF2B5EF4-FFF2-40B4-BE49-F238E27FC236}">
                <a16:creationId xmlns:a16="http://schemas.microsoft.com/office/drawing/2014/main" id="{7DFA341C-6C0E-46D8-883C-E5352FBD30AF}"/>
              </a:ext>
            </a:extLst>
          </p:cNvPr>
          <p:cNvPicPr>
            <a:picLocks noChangeAspect="1"/>
          </p:cNvPicPr>
          <p:nvPr/>
        </p:nvPicPr>
        <p:blipFill>
          <a:blip r:embed="rId2"/>
          <a:stretch>
            <a:fillRect/>
          </a:stretch>
        </p:blipFill>
        <p:spPr>
          <a:xfrm rot="5400000">
            <a:off x="7596052" y="2949442"/>
            <a:ext cx="3543299" cy="4273818"/>
          </a:xfrm>
          <a:prstGeom prst="rect">
            <a:avLst/>
          </a:prstGeom>
        </p:spPr>
      </p:pic>
      <p:pic>
        <p:nvPicPr>
          <p:cNvPr id="10" name="Picture 9">
            <a:extLst>
              <a:ext uri="{FF2B5EF4-FFF2-40B4-BE49-F238E27FC236}">
                <a16:creationId xmlns:a16="http://schemas.microsoft.com/office/drawing/2014/main" id="{4611B1F9-668D-43D5-ABD3-BF5D6B471D99}"/>
              </a:ext>
            </a:extLst>
          </p:cNvPr>
          <p:cNvPicPr>
            <a:picLocks noChangeAspect="1"/>
          </p:cNvPicPr>
          <p:nvPr/>
        </p:nvPicPr>
        <p:blipFill>
          <a:blip r:embed="rId3"/>
          <a:stretch>
            <a:fillRect/>
          </a:stretch>
        </p:blipFill>
        <p:spPr>
          <a:xfrm rot="5400000">
            <a:off x="2711450" y="2736853"/>
            <a:ext cx="3543299" cy="4698999"/>
          </a:xfrm>
          <a:prstGeom prst="rect">
            <a:avLst/>
          </a:prstGeom>
        </p:spPr>
      </p:pic>
    </p:spTree>
    <p:extLst>
      <p:ext uri="{BB962C8B-B14F-4D97-AF65-F5344CB8AC3E}">
        <p14:creationId xmlns:p14="http://schemas.microsoft.com/office/powerpoint/2010/main" val="3533115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045" y="205366"/>
            <a:ext cx="10222567"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1669773" y="768626"/>
            <a:ext cx="10137913" cy="1940392"/>
          </a:xfrm>
        </p:spPr>
        <p:txBody>
          <a:bodyPr>
            <a:normAutofit/>
          </a:bodyPr>
          <a:lstStyle/>
          <a:p>
            <a:r>
              <a:rPr lang="en-US" sz="1900" dirty="0">
                <a:latin typeface="Arial" panose="020B0604020202020204" pitchFamily="34" charset="0"/>
                <a:cs typeface="Arial" panose="020B0604020202020204" pitchFamily="34" charset="0"/>
              </a:rPr>
              <a:t>HVAC </a:t>
            </a:r>
          </a:p>
          <a:p>
            <a:pPr lvl="1"/>
            <a:r>
              <a:rPr lang="en-US" sz="1500" dirty="0">
                <a:latin typeface="Arial" panose="020B0604020202020204" pitchFamily="34" charset="0"/>
                <a:cs typeface="Arial" panose="020B0604020202020204" pitchFamily="34" charset="0"/>
              </a:rPr>
              <a:t>The furnace was replaced in May of 2020 ($2,100)</a:t>
            </a:r>
          </a:p>
          <a:p>
            <a:pPr lvl="1"/>
            <a:r>
              <a:rPr lang="en-US" sz="1500" dirty="0">
                <a:latin typeface="Arial" panose="020B0604020202020204" pitchFamily="34" charset="0"/>
                <a:cs typeface="Arial" panose="020B0604020202020204" pitchFamily="34" charset="0"/>
              </a:rPr>
              <a:t>The AC does not work</a:t>
            </a:r>
          </a:p>
          <a:p>
            <a:pPr marL="457200" lvl="1" indent="0">
              <a:buNone/>
            </a:pPr>
            <a:endParaRPr lang="en-US" dirty="0"/>
          </a:p>
        </p:txBody>
      </p:sp>
      <p:pic>
        <p:nvPicPr>
          <p:cNvPr id="7" name="Picture 6">
            <a:extLst>
              <a:ext uri="{FF2B5EF4-FFF2-40B4-BE49-F238E27FC236}">
                <a16:creationId xmlns:a16="http://schemas.microsoft.com/office/drawing/2014/main" id="{74C204DA-6F12-486F-BA76-AECD2BEC2FD2}"/>
              </a:ext>
            </a:extLst>
          </p:cNvPr>
          <p:cNvPicPr>
            <a:picLocks noChangeAspect="1"/>
          </p:cNvPicPr>
          <p:nvPr/>
        </p:nvPicPr>
        <p:blipFill>
          <a:blip r:embed="rId2"/>
          <a:stretch>
            <a:fillRect/>
          </a:stretch>
        </p:blipFill>
        <p:spPr>
          <a:xfrm rot="5400000">
            <a:off x="3113662" y="2662113"/>
            <a:ext cx="3943618" cy="4037428"/>
          </a:xfrm>
          <a:prstGeom prst="rect">
            <a:avLst/>
          </a:prstGeom>
        </p:spPr>
      </p:pic>
    </p:spTree>
    <p:extLst>
      <p:ext uri="{BB962C8B-B14F-4D97-AF65-F5344CB8AC3E}">
        <p14:creationId xmlns:p14="http://schemas.microsoft.com/office/powerpoint/2010/main" val="306679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460" y="205366"/>
            <a:ext cx="10147152"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a:t>
            </a:r>
          </a:p>
        </p:txBody>
      </p:sp>
      <p:sp>
        <p:nvSpPr>
          <p:cNvPr id="3" name="Content Placeholder 2"/>
          <p:cNvSpPr>
            <a:spLocks noGrp="1"/>
          </p:cNvSpPr>
          <p:nvPr>
            <p:ph idx="1"/>
          </p:nvPr>
        </p:nvSpPr>
        <p:spPr>
          <a:xfrm>
            <a:off x="1696278" y="821635"/>
            <a:ext cx="9808334" cy="1733559"/>
          </a:xfrm>
        </p:spPr>
        <p:txBody>
          <a:bodyPr/>
          <a:lstStyle/>
          <a:p>
            <a:r>
              <a:rPr lang="en-US" sz="1900" dirty="0">
                <a:latin typeface="Arial" panose="020B0604020202020204" pitchFamily="34" charset="0"/>
                <a:cs typeface="Arial" panose="020B0604020202020204" pitchFamily="34" charset="0"/>
              </a:rPr>
              <a:t>Entrances </a:t>
            </a:r>
          </a:p>
          <a:p>
            <a:pPr lvl="1"/>
            <a:r>
              <a:rPr lang="en-US" sz="1500" dirty="0">
                <a:latin typeface="Arial" panose="020B0604020202020204" pitchFamily="34" charset="0"/>
                <a:cs typeface="Arial" panose="020B0604020202020204" pitchFamily="34" charset="0"/>
              </a:rPr>
              <a:t>Not ADA compliant </a:t>
            </a:r>
          </a:p>
          <a:p>
            <a:pPr lvl="1"/>
            <a:r>
              <a:rPr lang="en-US" sz="1500" dirty="0">
                <a:latin typeface="Arial" panose="020B0604020202020204" pitchFamily="34" charset="0"/>
                <a:cs typeface="Arial" panose="020B0604020202020204" pitchFamily="34" charset="0"/>
              </a:rPr>
              <a:t>Sidewalk has obstructed access.</a:t>
            </a:r>
          </a:p>
          <a:p>
            <a:pPr marL="457200" lvl="1" indent="0">
              <a:buNone/>
            </a:pPr>
            <a:endParaRPr lang="en-US" dirty="0"/>
          </a:p>
        </p:txBody>
      </p:sp>
      <p:pic>
        <p:nvPicPr>
          <p:cNvPr id="6" name="Picture 5">
            <a:extLst>
              <a:ext uri="{FF2B5EF4-FFF2-40B4-BE49-F238E27FC236}">
                <a16:creationId xmlns:a16="http://schemas.microsoft.com/office/drawing/2014/main" id="{355B83BB-C40C-4B7D-B7C1-93EA3AFA1A6C}"/>
              </a:ext>
            </a:extLst>
          </p:cNvPr>
          <p:cNvPicPr>
            <a:picLocks noChangeAspect="1"/>
          </p:cNvPicPr>
          <p:nvPr/>
        </p:nvPicPr>
        <p:blipFill>
          <a:blip r:embed="rId2"/>
          <a:stretch>
            <a:fillRect/>
          </a:stretch>
        </p:blipFill>
        <p:spPr>
          <a:xfrm rot="5400000">
            <a:off x="2222500" y="2095500"/>
            <a:ext cx="4216400" cy="4648199"/>
          </a:xfrm>
          <a:prstGeom prst="rect">
            <a:avLst/>
          </a:prstGeom>
        </p:spPr>
      </p:pic>
      <p:pic>
        <p:nvPicPr>
          <p:cNvPr id="9" name="Picture 8">
            <a:extLst>
              <a:ext uri="{FF2B5EF4-FFF2-40B4-BE49-F238E27FC236}">
                <a16:creationId xmlns:a16="http://schemas.microsoft.com/office/drawing/2014/main" id="{BCC7F91C-4C03-4EBA-8C86-D86F6780D6A5}"/>
              </a:ext>
            </a:extLst>
          </p:cNvPr>
          <p:cNvPicPr>
            <a:picLocks noChangeAspect="1"/>
          </p:cNvPicPr>
          <p:nvPr/>
        </p:nvPicPr>
        <p:blipFill>
          <a:blip r:embed="rId3"/>
          <a:stretch>
            <a:fillRect/>
          </a:stretch>
        </p:blipFill>
        <p:spPr>
          <a:xfrm rot="5400000">
            <a:off x="7187405" y="2210594"/>
            <a:ext cx="4216402" cy="4418011"/>
          </a:xfrm>
          <a:prstGeom prst="rect">
            <a:avLst/>
          </a:prstGeom>
        </p:spPr>
      </p:pic>
    </p:spTree>
    <p:extLst>
      <p:ext uri="{BB962C8B-B14F-4D97-AF65-F5344CB8AC3E}">
        <p14:creationId xmlns:p14="http://schemas.microsoft.com/office/powerpoint/2010/main" val="1801646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130" y="205366"/>
            <a:ext cx="9911482"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Current Condition - Summary</a:t>
            </a:r>
          </a:p>
        </p:txBody>
      </p:sp>
      <p:sp>
        <p:nvSpPr>
          <p:cNvPr id="3" name="Content Placeholder 2"/>
          <p:cNvSpPr>
            <a:spLocks noGrp="1"/>
          </p:cNvSpPr>
          <p:nvPr>
            <p:ph idx="1"/>
          </p:nvPr>
        </p:nvSpPr>
        <p:spPr>
          <a:xfrm>
            <a:off x="2425700" y="546931"/>
            <a:ext cx="9078912" cy="5982056"/>
          </a:xfrm>
        </p:spPr>
        <p:txBody>
          <a:bodyPr>
            <a:normAutofit/>
          </a:bodyPr>
          <a:lstStyle/>
          <a:p>
            <a:pPr marL="0" indent="0">
              <a:buNone/>
            </a:pPr>
            <a:endParaRPr lang="en-US" dirty="0">
              <a:latin typeface="Arial" panose="020B0604020202020204" pitchFamily="34" charset="0"/>
              <a:cs typeface="Arial" panose="020B0604020202020204" pitchFamily="34" charset="0"/>
            </a:endParaRPr>
          </a:p>
          <a:p>
            <a:r>
              <a:rPr lang="en-US" sz="1900" dirty="0">
                <a:latin typeface="Arial" panose="020B0604020202020204" pitchFamily="34" charset="0"/>
                <a:cs typeface="Arial" panose="020B0604020202020204" pitchFamily="34" charset="0"/>
              </a:rPr>
              <a:t>Roof, deck, and rafter replacement &amp; associated exterior work</a:t>
            </a:r>
          </a:p>
          <a:p>
            <a:r>
              <a:rPr lang="en-US" sz="1900" dirty="0">
                <a:latin typeface="Arial" panose="020B0604020202020204" pitchFamily="34" charset="0"/>
                <a:cs typeface="Arial" panose="020B0604020202020204" pitchFamily="34" charset="0"/>
              </a:rPr>
              <a:t>Insulation replacement with increased R-value</a:t>
            </a:r>
          </a:p>
          <a:p>
            <a:r>
              <a:rPr lang="en-US" sz="1900" dirty="0">
                <a:latin typeface="Arial" panose="020B0604020202020204" pitchFamily="34" charset="0"/>
                <a:cs typeface="Arial" panose="020B0604020202020204" pitchFamily="34" charset="0"/>
              </a:rPr>
              <a:t>Structural supports not to code</a:t>
            </a:r>
          </a:p>
          <a:p>
            <a:r>
              <a:rPr lang="en-US" sz="1900" dirty="0">
                <a:latin typeface="Arial" panose="020B0604020202020204" pitchFamily="34" charset="0"/>
                <a:cs typeface="Arial" panose="020B0604020202020204" pitchFamily="34" charset="0"/>
              </a:rPr>
              <a:t>Water damage and mold</a:t>
            </a:r>
          </a:p>
          <a:p>
            <a:r>
              <a:rPr lang="en-US" sz="1900" dirty="0">
                <a:latin typeface="Arial" panose="020B0604020202020204" pitchFamily="34" charset="0"/>
                <a:cs typeface="Arial" panose="020B0604020202020204" pitchFamily="34" charset="0"/>
              </a:rPr>
              <a:t>Bathrooms ADA compliant</a:t>
            </a:r>
          </a:p>
          <a:p>
            <a:r>
              <a:rPr lang="en-US" sz="1900" dirty="0">
                <a:latin typeface="Arial" panose="020B0604020202020204" pitchFamily="34" charset="0"/>
                <a:cs typeface="Arial" panose="020B0604020202020204" pitchFamily="34" charset="0"/>
              </a:rPr>
              <a:t>HVAC System and Ducting </a:t>
            </a:r>
          </a:p>
          <a:p>
            <a:r>
              <a:rPr lang="en-US" sz="1900" dirty="0">
                <a:latin typeface="Arial" panose="020B0604020202020204" pitchFamily="34" charset="0"/>
                <a:cs typeface="Arial" panose="020B0604020202020204" pitchFamily="34" charset="0"/>
              </a:rPr>
              <a:t>Kitchen</a:t>
            </a:r>
          </a:p>
          <a:p>
            <a:r>
              <a:rPr lang="en-US" sz="1900" dirty="0">
                <a:latin typeface="Arial" panose="020B0604020202020204" pitchFamily="34" charset="0"/>
                <a:cs typeface="Arial" panose="020B0604020202020204" pitchFamily="34" charset="0"/>
              </a:rPr>
              <a:t>Floor replacement</a:t>
            </a:r>
          </a:p>
          <a:p>
            <a:r>
              <a:rPr lang="en-US" sz="1900" dirty="0">
                <a:latin typeface="Arial" panose="020B0604020202020204" pitchFamily="34" charset="0"/>
                <a:cs typeface="Arial" panose="020B0604020202020204" pitchFamily="34" charset="0"/>
              </a:rPr>
              <a:t>Entrances are not ADA compliant and constrictive </a:t>
            </a:r>
          </a:p>
          <a:p>
            <a:r>
              <a:rPr lang="en-US" sz="1900" dirty="0">
                <a:latin typeface="Arial" panose="020B0604020202020204" pitchFamily="34" charset="0"/>
                <a:cs typeface="Arial" panose="020B0604020202020204" pitchFamily="34" charset="0"/>
              </a:rPr>
              <a:t>West exterior wall has seepage when it rains</a:t>
            </a:r>
          </a:p>
          <a:p>
            <a:r>
              <a:rPr lang="en-US" sz="1900" dirty="0">
                <a:latin typeface="Arial" panose="020B0604020202020204" pitchFamily="34" charset="0"/>
                <a:cs typeface="Arial" panose="020B0604020202020204" pitchFamily="34" charset="0"/>
              </a:rPr>
              <a:t>More efficient use of space</a:t>
            </a:r>
          </a:p>
          <a:p>
            <a:pPr marL="457200" lvl="1" indent="0">
              <a:buNone/>
            </a:pPr>
            <a:endParaRPr lang="en-US" dirty="0"/>
          </a:p>
        </p:txBody>
      </p:sp>
    </p:spTree>
    <p:extLst>
      <p:ext uri="{BB962C8B-B14F-4D97-AF65-F5344CB8AC3E}">
        <p14:creationId xmlns:p14="http://schemas.microsoft.com/office/powerpoint/2010/main" val="3255704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33" y="205366"/>
            <a:ext cx="10156580"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 Repair Existing Structure   </a:t>
            </a:r>
            <a:endParaRPr lang="en-US" sz="2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13955" y="762001"/>
            <a:ext cx="11059600" cy="5766986"/>
          </a:xfrm>
        </p:spPr>
        <p:txBody>
          <a:bodyPr>
            <a:noAutofit/>
          </a:bodyPr>
          <a:lstStyle/>
          <a:p>
            <a:r>
              <a:rPr lang="en-US" sz="2400" dirty="0">
                <a:latin typeface="Arial" panose="020B0604020202020204" pitchFamily="34" charset="0"/>
                <a:cs typeface="Arial" panose="020B0604020202020204" pitchFamily="34" charset="0"/>
              </a:rPr>
              <a:t>Consider repairing the existing building</a:t>
            </a:r>
          </a:p>
          <a:p>
            <a:pPr lvl="1"/>
            <a:r>
              <a:rPr lang="en-US" sz="1800" dirty="0">
                <a:latin typeface="Arial" panose="020B0604020202020204" pitchFamily="34" charset="0"/>
                <a:cs typeface="Arial" panose="020B0604020202020204" pitchFamily="34" charset="0"/>
              </a:rPr>
              <a:t>We will need to bring the building up to code</a:t>
            </a:r>
          </a:p>
          <a:p>
            <a:pPr lvl="2"/>
            <a:r>
              <a:rPr lang="en-US" sz="1400" dirty="0">
                <a:latin typeface="Arial" panose="020B0604020202020204" pitchFamily="34" charset="0"/>
                <a:cs typeface="Arial" panose="020B0604020202020204" pitchFamily="34" charset="0"/>
              </a:rPr>
              <a:t>Roof</a:t>
            </a:r>
          </a:p>
          <a:p>
            <a:pPr lvl="2"/>
            <a:r>
              <a:rPr lang="en-US" sz="1400" dirty="0">
                <a:latin typeface="Arial" panose="020B0604020202020204" pitchFamily="34" charset="0"/>
                <a:cs typeface="Arial" panose="020B0604020202020204" pitchFamily="34" charset="0"/>
              </a:rPr>
              <a:t>Floor</a:t>
            </a:r>
          </a:p>
          <a:p>
            <a:pPr lvl="2"/>
            <a:r>
              <a:rPr lang="en-US" sz="1400" dirty="0">
                <a:latin typeface="Arial" panose="020B0604020202020204" pitchFamily="34" charset="0"/>
                <a:cs typeface="Arial" panose="020B0604020202020204" pitchFamily="34" charset="0"/>
              </a:rPr>
              <a:t>Structure</a:t>
            </a:r>
          </a:p>
          <a:p>
            <a:pPr lvl="2"/>
            <a:r>
              <a:rPr lang="en-US" sz="1400" dirty="0">
                <a:latin typeface="Arial" panose="020B0604020202020204" pitchFamily="34" charset="0"/>
                <a:cs typeface="Arial" panose="020B0604020202020204" pitchFamily="34" charset="0"/>
              </a:rPr>
              <a:t>Insulation </a:t>
            </a:r>
          </a:p>
          <a:p>
            <a:pPr lvl="1"/>
            <a:r>
              <a:rPr lang="en-US" sz="1800" dirty="0">
                <a:latin typeface="Arial" panose="020B0604020202020204" pitchFamily="34" charset="0"/>
                <a:cs typeface="Arial" panose="020B0604020202020204" pitchFamily="34" charset="0"/>
              </a:rPr>
              <a:t>Finding a contractor will be difficult</a:t>
            </a:r>
          </a:p>
          <a:p>
            <a:pPr lvl="2"/>
            <a:r>
              <a:rPr lang="en-US" sz="1400" dirty="0">
                <a:latin typeface="Arial" panose="020B0604020202020204" pitchFamily="34" charset="0"/>
                <a:cs typeface="Arial" panose="020B0604020202020204" pitchFamily="34" charset="0"/>
              </a:rPr>
              <a:t>Time and Material vs Fixed Cost</a:t>
            </a:r>
          </a:p>
          <a:p>
            <a:pPr lvl="2"/>
            <a:r>
              <a:rPr lang="en-US" sz="1400" dirty="0">
                <a:latin typeface="Arial" panose="020B0604020202020204" pitchFamily="34" charset="0"/>
                <a:cs typeface="Arial" panose="020B0604020202020204" pitchFamily="34" charset="0"/>
              </a:rPr>
              <a:t>Expect surprises – Time is money</a:t>
            </a:r>
          </a:p>
          <a:p>
            <a:pPr lvl="2"/>
            <a:r>
              <a:rPr lang="en-US" sz="1400" dirty="0">
                <a:latin typeface="Arial" panose="020B0604020202020204" pitchFamily="34" charset="0"/>
                <a:cs typeface="Arial" panose="020B0604020202020204" pitchFamily="34" charset="0"/>
              </a:rPr>
              <a:t>If a new code violation is found after remodeling starts it must be repaired</a:t>
            </a:r>
          </a:p>
          <a:p>
            <a:pPr lvl="1"/>
            <a:r>
              <a:rPr lang="en-US" sz="1800" dirty="0">
                <a:latin typeface="Arial" panose="020B0604020202020204" pitchFamily="34" charset="0"/>
                <a:cs typeface="Arial" panose="020B0604020202020204" pitchFamily="34" charset="0"/>
              </a:rPr>
              <a:t>The building continues to age and will require increasing on-going maintenance</a:t>
            </a:r>
          </a:p>
          <a:p>
            <a:pPr lvl="1"/>
            <a:r>
              <a:rPr lang="en-US" sz="1800" dirty="0">
                <a:latin typeface="Arial" panose="020B0604020202020204" pitchFamily="34" charset="0"/>
                <a:cs typeface="Arial" panose="020B0604020202020204" pitchFamily="34" charset="0"/>
              </a:rPr>
              <a:t>Requires significant improvements in next few years or more significant costs will be incurred </a:t>
            </a:r>
          </a:p>
          <a:p>
            <a:pPr lvl="1"/>
            <a:r>
              <a:rPr lang="en-US" sz="1800" dirty="0">
                <a:latin typeface="Arial" panose="020B0604020202020204" pitchFamily="34" charset="0"/>
                <a:cs typeface="Arial" panose="020B0604020202020204" pitchFamily="34" charset="0"/>
              </a:rPr>
              <a:t>Does not meet expectation and needs of members</a:t>
            </a:r>
          </a:p>
          <a:p>
            <a:pPr marL="457200" lvl="1"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5257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8862" y="205366"/>
            <a:ext cx="10390145" cy="341565"/>
          </a:xfrm>
        </p:spPr>
        <p:txBody>
          <a:bodyPr>
            <a:noAutofit/>
          </a:bodyPr>
          <a:lstStyle/>
          <a:p>
            <a:pPr algn="ctr"/>
            <a:r>
              <a:rPr lang="en-US" sz="2400" dirty="0">
                <a:latin typeface="Arial Black" panose="020B0A04020102020204" pitchFamily="34" charset="0"/>
                <a:cs typeface="Arial" panose="020B0604020202020204" pitchFamily="34" charset="0"/>
              </a:rPr>
              <a:t>Assembly Hall’s – Replacement</a:t>
            </a:r>
          </a:p>
        </p:txBody>
      </p:sp>
      <p:sp>
        <p:nvSpPr>
          <p:cNvPr id="3" name="Content Placeholder 2"/>
          <p:cNvSpPr>
            <a:spLocks noGrp="1"/>
          </p:cNvSpPr>
          <p:nvPr>
            <p:ph idx="1"/>
          </p:nvPr>
        </p:nvSpPr>
        <p:spPr>
          <a:xfrm>
            <a:off x="744719" y="828941"/>
            <a:ext cx="11144290" cy="5819687"/>
          </a:xfrm>
        </p:spPr>
        <p:txBody>
          <a:bodyPr>
            <a:normAutofit/>
          </a:bodyPr>
          <a:lstStyle/>
          <a:p>
            <a:r>
              <a:rPr lang="en-US" sz="2400" dirty="0">
                <a:latin typeface="Arial" panose="020B0604020202020204" pitchFamily="34" charset="0"/>
                <a:cs typeface="Arial" panose="020B0604020202020204" pitchFamily="34" charset="0"/>
              </a:rPr>
              <a:t>Consider the teardown and replacement of existing building</a:t>
            </a:r>
          </a:p>
          <a:p>
            <a:pPr lvl="1"/>
            <a:r>
              <a:rPr lang="en-US" sz="1800" dirty="0">
                <a:latin typeface="Arial" panose="020B0604020202020204" pitchFamily="34" charset="0"/>
                <a:cs typeface="Arial" panose="020B0604020202020204" pitchFamily="34" charset="0"/>
              </a:rPr>
              <a:t>Meet current building codes </a:t>
            </a:r>
          </a:p>
          <a:p>
            <a:pPr lvl="1"/>
            <a:r>
              <a:rPr lang="en-US" sz="1800" dirty="0">
                <a:latin typeface="Arial" panose="020B0604020202020204" pitchFamily="34" charset="0"/>
                <a:cs typeface="Arial" panose="020B0604020202020204" pitchFamily="34" charset="0"/>
              </a:rPr>
              <a:t>ADA accessible entrance, facility and washrooms</a:t>
            </a:r>
          </a:p>
          <a:p>
            <a:pPr lvl="1"/>
            <a:r>
              <a:rPr lang="en-US" sz="1800" dirty="0">
                <a:latin typeface="Arial" panose="020B0604020202020204" pitchFamily="34" charset="0"/>
                <a:cs typeface="Arial" panose="020B0604020202020204" pitchFamily="34" charset="0"/>
              </a:rPr>
              <a:t>Remediate structural, electrical, mechanical and R-value issues long-term</a:t>
            </a:r>
          </a:p>
          <a:p>
            <a:pPr lvl="1"/>
            <a:r>
              <a:rPr lang="en-US" sz="1800" dirty="0">
                <a:latin typeface="Arial" panose="020B0604020202020204" pitchFamily="34" charset="0"/>
                <a:cs typeface="Arial" panose="020B0604020202020204" pitchFamily="34" charset="0"/>
              </a:rPr>
              <a:t>Resolve on-going concern for slips, trips and falls issues with existing facility at entrance, throughout facility and washrooms</a:t>
            </a:r>
          </a:p>
          <a:p>
            <a:pPr lvl="1"/>
            <a:r>
              <a:rPr lang="en-US" sz="1800" dirty="0">
                <a:latin typeface="Arial" panose="020B0604020202020204" pitchFamily="34" charset="0"/>
                <a:cs typeface="Arial" panose="020B0604020202020204" pitchFamily="34" charset="0"/>
              </a:rPr>
              <a:t>Enhance and harden surfaces throughout, while improving aesthetics</a:t>
            </a:r>
          </a:p>
          <a:p>
            <a:pPr lvl="1"/>
            <a:r>
              <a:rPr lang="en-US" sz="1800" dirty="0">
                <a:latin typeface="Arial" panose="020B0604020202020204" pitchFamily="34" charset="0"/>
                <a:cs typeface="Arial" panose="020B0604020202020204" pitchFamily="34" charset="0"/>
              </a:rPr>
              <a:t>Improve the view of lake and park, while using the hall  </a:t>
            </a:r>
          </a:p>
          <a:p>
            <a:pPr lvl="1"/>
            <a:r>
              <a:rPr lang="en-US" sz="1800" dirty="0">
                <a:latin typeface="Arial" panose="020B0604020202020204" pitchFamily="34" charset="0"/>
                <a:cs typeface="Arial" panose="020B0604020202020204" pitchFamily="34" charset="0"/>
              </a:rPr>
              <a:t>Reduce annual operating cost of maintaining structure and energy costs</a:t>
            </a:r>
          </a:p>
          <a:p>
            <a:pPr lvl="1"/>
            <a:r>
              <a:rPr lang="en-US" sz="1800" dirty="0">
                <a:latin typeface="Arial" panose="020B0604020202020204" pitchFamily="34" charset="0"/>
                <a:cs typeface="Arial" panose="020B0604020202020204" pitchFamily="34" charset="0"/>
              </a:rPr>
              <a:t>Expanding space for utilization at annual meeting and on-going events in conditioned controlled environment</a:t>
            </a:r>
          </a:p>
          <a:p>
            <a:pPr lvl="1"/>
            <a:r>
              <a:rPr lang="en-US" sz="1800" dirty="0">
                <a:latin typeface="Arial" panose="020B0604020202020204" pitchFamily="34" charset="0"/>
                <a:cs typeface="Arial" panose="020B0604020202020204" pitchFamily="34" charset="0"/>
              </a:rPr>
              <a:t>Increased storage space for equipment </a:t>
            </a:r>
          </a:p>
          <a:p>
            <a:pPr lvl="1"/>
            <a:r>
              <a:rPr lang="en-US" sz="1800" dirty="0">
                <a:latin typeface="Arial" panose="020B0604020202020204" pitchFamily="34" charset="0"/>
                <a:cs typeface="Arial" panose="020B0604020202020204" pitchFamily="34" charset="0"/>
              </a:rPr>
              <a:t>Increased home values through this investment in our community</a:t>
            </a:r>
          </a:p>
          <a:p>
            <a:pPr lvl="1"/>
            <a:r>
              <a:rPr lang="en-US" sz="1800" dirty="0">
                <a:latin typeface="Arial" panose="020B0604020202020204" pitchFamily="34" charset="0"/>
                <a:cs typeface="Arial" panose="020B0604020202020204" pitchFamily="34" charset="0"/>
              </a:rPr>
              <a:t>Improve the communities experience, with increased activities to drive community events, fundraising and community interaction</a:t>
            </a:r>
          </a:p>
          <a:p>
            <a:pPr lvl="1"/>
            <a:endParaRPr lang="en-US" sz="1800" dirty="0">
              <a:latin typeface="Arial" panose="020B0604020202020204" pitchFamily="34" charset="0"/>
              <a:cs typeface="Arial" panose="020B0604020202020204" pitchFamily="34" charset="0"/>
            </a:endParaRPr>
          </a:p>
          <a:p>
            <a:pPr lvl="1"/>
            <a:endParaRPr lang="en-US" dirty="0"/>
          </a:p>
        </p:txBody>
      </p:sp>
    </p:spTree>
    <p:extLst>
      <p:ext uri="{BB962C8B-B14F-4D97-AF65-F5344CB8AC3E}">
        <p14:creationId xmlns:p14="http://schemas.microsoft.com/office/powerpoint/2010/main" val="1330139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501" y="205366"/>
            <a:ext cx="9917112" cy="341565"/>
          </a:xfrm>
        </p:spPr>
        <p:txBody>
          <a:bodyPr>
            <a:noAutofit/>
          </a:bodyPr>
          <a:lstStyle/>
          <a:p>
            <a:r>
              <a:rPr lang="en-US" sz="2400" dirty="0">
                <a:latin typeface="Arial Black" panose="020B0A04020102020204" pitchFamily="34" charset="0"/>
                <a:cs typeface="Arial" panose="020B0604020202020204" pitchFamily="34" charset="0"/>
              </a:rPr>
              <a:t>Assembly Hall’s – Replacement Versus Repairing  </a:t>
            </a:r>
            <a:endParaRPr lang="en-US" sz="2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75035" y="762001"/>
            <a:ext cx="11098519" cy="5766986"/>
          </a:xfrm>
        </p:spPr>
        <p:txBody>
          <a:bodyPr>
            <a:noAutofit/>
          </a:bodyPr>
          <a:lstStyle/>
          <a:p>
            <a:r>
              <a:rPr lang="en-US" sz="2400" dirty="0">
                <a:latin typeface="Arial" panose="020B0604020202020204" pitchFamily="34" charset="0"/>
                <a:cs typeface="Arial" panose="020B0604020202020204" pitchFamily="34" charset="0"/>
              </a:rPr>
              <a:t>Consider the teardown and replacement of existing building</a:t>
            </a:r>
          </a:p>
          <a:p>
            <a:pPr lvl="1"/>
            <a:r>
              <a:rPr lang="en-US" sz="1800" dirty="0">
                <a:latin typeface="Arial" panose="020B0604020202020204" pitchFamily="34" charset="0"/>
                <a:cs typeface="Arial" panose="020B0604020202020204" pitchFamily="34" charset="0"/>
              </a:rPr>
              <a:t>New facility will increase useable space</a:t>
            </a:r>
          </a:p>
          <a:p>
            <a:pPr lvl="2"/>
            <a:r>
              <a:rPr lang="en-US" sz="1400" dirty="0">
                <a:latin typeface="Arial" panose="020B0604020202020204" pitchFamily="34" charset="0"/>
                <a:cs typeface="Arial" panose="020B0604020202020204" pitchFamily="34" charset="0"/>
              </a:rPr>
              <a:t>Basement storm shelter</a:t>
            </a:r>
          </a:p>
          <a:p>
            <a:pPr lvl="2"/>
            <a:r>
              <a:rPr lang="en-US" sz="1400" dirty="0">
                <a:latin typeface="Arial" panose="020B0604020202020204" pitchFamily="34" charset="0"/>
                <a:cs typeface="Arial" panose="020B0604020202020204" pitchFamily="34" charset="0"/>
              </a:rPr>
              <a:t>Expanded garage space </a:t>
            </a:r>
          </a:p>
          <a:p>
            <a:pPr lvl="2"/>
            <a:r>
              <a:rPr lang="en-US" sz="1400" dirty="0">
                <a:latin typeface="Arial" panose="020B0604020202020204" pitchFamily="34" charset="0"/>
                <a:cs typeface="Arial" panose="020B0604020202020204" pitchFamily="34" charset="0"/>
              </a:rPr>
              <a:t>Community area for socializing</a:t>
            </a:r>
          </a:p>
          <a:p>
            <a:pPr lvl="1"/>
            <a:r>
              <a:rPr lang="en-US" sz="1800" dirty="0">
                <a:latin typeface="Arial" panose="020B0604020202020204" pitchFamily="34" charset="0"/>
                <a:cs typeface="Arial" panose="020B0604020202020204" pitchFamily="34" charset="0"/>
              </a:rPr>
              <a:t>Addresses the issues</a:t>
            </a:r>
          </a:p>
          <a:p>
            <a:pPr lvl="2"/>
            <a:r>
              <a:rPr lang="en-US" sz="1400" dirty="0">
                <a:latin typeface="Arial" panose="020B0604020202020204" pitchFamily="34" charset="0"/>
                <a:cs typeface="Arial" panose="020B0604020202020204" pitchFamily="34" charset="0"/>
              </a:rPr>
              <a:t>Ergonomic, slip, trips &amp; falls</a:t>
            </a:r>
          </a:p>
          <a:p>
            <a:pPr lvl="2"/>
            <a:r>
              <a:rPr lang="en-US" sz="1400" dirty="0">
                <a:latin typeface="Arial" panose="020B0604020202020204" pitchFamily="34" charset="0"/>
                <a:cs typeface="Arial" panose="020B0604020202020204" pitchFamily="34" charset="0"/>
              </a:rPr>
              <a:t>ADA</a:t>
            </a:r>
          </a:p>
          <a:p>
            <a:pPr lvl="2"/>
            <a:r>
              <a:rPr lang="en-US" sz="1400" dirty="0">
                <a:latin typeface="Arial" panose="020B0604020202020204" pitchFamily="34" charset="0"/>
                <a:cs typeface="Arial" panose="020B0604020202020204" pitchFamily="34" charset="0"/>
              </a:rPr>
              <a:t>Energy conservation </a:t>
            </a:r>
          </a:p>
          <a:p>
            <a:pPr lvl="2"/>
            <a:r>
              <a:rPr lang="en-US" sz="1400" dirty="0">
                <a:latin typeface="Arial" panose="020B0604020202020204" pitchFamily="34" charset="0"/>
                <a:cs typeface="Arial" panose="020B0604020202020204" pitchFamily="34" charset="0"/>
              </a:rPr>
              <a:t>Code Compliance </a:t>
            </a:r>
          </a:p>
          <a:p>
            <a:pPr lvl="2"/>
            <a:r>
              <a:rPr lang="en-US" sz="1400" dirty="0">
                <a:latin typeface="Arial" panose="020B0604020202020204" pitchFamily="34" charset="0"/>
                <a:cs typeface="Arial" panose="020B0604020202020204" pitchFamily="34" charset="0"/>
              </a:rPr>
              <a:t>Safety</a:t>
            </a:r>
          </a:p>
          <a:p>
            <a:pPr lvl="1"/>
            <a:r>
              <a:rPr lang="en-US" sz="1800" dirty="0">
                <a:latin typeface="Arial" panose="020B0604020202020204" pitchFamily="34" charset="0"/>
                <a:cs typeface="Arial" panose="020B0604020202020204" pitchFamily="34" charset="0"/>
              </a:rPr>
              <a:t>Need to plan now as current condition is not sustainable.  </a:t>
            </a:r>
          </a:p>
        </p:txBody>
      </p:sp>
    </p:spTree>
    <p:extLst>
      <p:ext uri="{BB962C8B-B14F-4D97-AF65-F5344CB8AC3E}">
        <p14:creationId xmlns:p14="http://schemas.microsoft.com/office/powerpoint/2010/main" val="1031818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94" y="205366"/>
            <a:ext cx="11469189" cy="804828"/>
          </a:xfrm>
        </p:spPr>
        <p:txBody>
          <a:bodyPr>
            <a:noAutofit/>
          </a:bodyPr>
          <a:lstStyle/>
          <a:p>
            <a:pPr algn="ctr"/>
            <a:r>
              <a:rPr lang="en-US" sz="2400" dirty="0">
                <a:latin typeface="Arial Black" panose="020B0A04020102020204" pitchFamily="34" charset="0"/>
                <a:cs typeface="Arial" panose="020B0604020202020204" pitchFamily="34" charset="0"/>
              </a:rPr>
              <a:t>Assembly Hall</a:t>
            </a:r>
            <a:br>
              <a:rPr lang="en-US" sz="2400" dirty="0">
                <a:latin typeface="Arial Black" panose="020B0A04020102020204" pitchFamily="34" charset="0"/>
                <a:cs typeface="Arial" panose="020B0604020202020204" pitchFamily="34" charset="0"/>
              </a:rPr>
            </a:br>
            <a:r>
              <a:rPr lang="en-US" sz="2400" dirty="0">
                <a:latin typeface="Arial Black" panose="020B0A04020102020204" pitchFamily="34" charset="0"/>
                <a:cs typeface="Arial" panose="020B0604020202020204" pitchFamily="34" charset="0"/>
              </a:rPr>
              <a:t>We asked the Auxiliary to Recommend Uses and Wants for the Hall</a:t>
            </a:r>
            <a:endParaRPr lang="en-US" sz="2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48641" y="1018906"/>
            <a:ext cx="2952206" cy="5823593"/>
          </a:xfrm>
        </p:spPr>
        <p:txBody>
          <a:bodyPr>
            <a:noAutofit/>
          </a:bodyPr>
          <a:lstStyle/>
          <a:p>
            <a:pPr rtl="0">
              <a:spcBef>
                <a:spcPts val="0"/>
              </a:spcBef>
              <a:spcAft>
                <a:spcPts val="0"/>
              </a:spcAft>
            </a:pPr>
            <a:r>
              <a:rPr lang="en-US" sz="1800" b="1" i="0" u="none" strike="noStrike" dirty="0">
                <a:solidFill>
                  <a:srgbClr val="000000"/>
                </a:solidFill>
                <a:effectLst/>
                <a:latin typeface="Arial" panose="020B0604020202020204" pitchFamily="34" charset="0"/>
              </a:rPr>
              <a:t>Past Uses: </a:t>
            </a:r>
            <a:endParaRPr lang="en-US" sz="1200" b="0" dirty="0">
              <a:effectLst/>
            </a:endParaRPr>
          </a:p>
          <a:p>
            <a:pPr lvl="1">
              <a:spcBef>
                <a:spcPts val="0"/>
              </a:spcBef>
            </a:pPr>
            <a:r>
              <a:rPr lang="en-US" sz="1400" b="0" i="0" u="none" strike="noStrike" dirty="0">
                <a:solidFill>
                  <a:srgbClr val="000000"/>
                </a:solidFill>
                <a:effectLst/>
                <a:latin typeface="Arial" panose="020B0604020202020204" pitchFamily="34" charset="0"/>
              </a:rPr>
              <a:t>Wedding Showers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Weddings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Baby Showers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Birthday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Graduation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Anniversary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Family Thanksgivings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Christmas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NYE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Halloween Party</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Spaghetti Dinners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Pancake Breakfast</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Annual Meetings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Ladies Luncheons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Children’s Dances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Family Reunions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Arbor Day</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Garden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Bingo</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Card Parties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Bunco</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Big Ticket Raffle</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Ice Cream Social</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Tuesday Cocktails</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Pampered Chef Party</a:t>
            </a:r>
            <a:endParaRPr lang="en-US" sz="800" b="0" dirty="0">
              <a:effectLst/>
            </a:endParaRPr>
          </a:p>
          <a:p>
            <a:pPr lvl="1">
              <a:spcBef>
                <a:spcPts val="0"/>
              </a:spcBef>
            </a:pPr>
            <a:r>
              <a:rPr lang="en-US" sz="1400" b="0" i="0" u="none" strike="noStrike" dirty="0">
                <a:solidFill>
                  <a:srgbClr val="000000"/>
                </a:solidFill>
                <a:effectLst/>
                <a:latin typeface="Arial" panose="020B0604020202020204" pitchFamily="34" charset="0"/>
              </a:rPr>
              <a:t>Elvis</a:t>
            </a:r>
            <a:endParaRPr lang="en-US" sz="800" b="0" dirty="0">
              <a:effectLst/>
            </a:endParaRPr>
          </a:p>
          <a:p>
            <a:pPr marL="0" indent="0" rtl="0">
              <a:spcBef>
                <a:spcPts val="0"/>
              </a:spcBef>
              <a:spcAft>
                <a:spcPts val="0"/>
              </a:spcAft>
              <a:buNone/>
            </a:pPr>
            <a:br>
              <a:rPr lang="en-US" sz="1200" b="0" dirty="0">
                <a:effectLst/>
              </a:rPr>
            </a:br>
            <a:br>
              <a:rPr lang="en-US" sz="1200" b="0" dirty="0">
                <a:effectLst/>
              </a:rPr>
            </a:br>
            <a:br>
              <a:rPr lang="en-US" sz="1200" b="0" dirty="0">
                <a:effectLst/>
              </a:rPr>
            </a:br>
            <a:br>
              <a:rPr lang="en-US" sz="1200" b="0" dirty="0">
                <a:effectLst/>
              </a:rPr>
            </a:br>
            <a:br>
              <a:rPr lang="en-US" sz="1200" b="0" dirty="0">
                <a:effectLst/>
              </a:rPr>
            </a:br>
            <a:br>
              <a:rPr lang="en-US" sz="1200" b="0" dirty="0">
                <a:effectLst/>
              </a:rPr>
            </a:br>
            <a:endParaRPr lang="en-US" sz="1800"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BA4A2817-A85F-50B8-7299-552EABB7F076}"/>
              </a:ext>
            </a:extLst>
          </p:cNvPr>
          <p:cNvSpPr txBox="1">
            <a:spLocks/>
          </p:cNvSpPr>
          <p:nvPr/>
        </p:nvSpPr>
        <p:spPr>
          <a:xfrm>
            <a:off x="4097391" y="1014550"/>
            <a:ext cx="2952206" cy="58235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b="1" dirty="0">
                <a:solidFill>
                  <a:srgbClr val="000000"/>
                </a:solidFill>
                <a:latin typeface="Arial" panose="020B0604020202020204" pitchFamily="34" charset="0"/>
              </a:rPr>
              <a:t>Future Uses: </a:t>
            </a:r>
            <a:endParaRPr lang="en-US" sz="1200" dirty="0"/>
          </a:p>
          <a:p>
            <a:pPr lvl="1">
              <a:spcBef>
                <a:spcPts val="0"/>
              </a:spcBef>
            </a:pPr>
            <a:r>
              <a:rPr lang="en-US" sz="1400" dirty="0">
                <a:solidFill>
                  <a:srgbClr val="000000"/>
                </a:solidFill>
                <a:latin typeface="Arial" panose="020B0604020202020204" pitchFamily="34" charset="0"/>
              </a:rPr>
              <a:t>Multipurpose Space</a:t>
            </a:r>
            <a:endParaRPr lang="en-US" sz="800" dirty="0"/>
          </a:p>
          <a:p>
            <a:pPr lvl="1">
              <a:spcBef>
                <a:spcPts val="0"/>
              </a:spcBef>
            </a:pPr>
            <a:r>
              <a:rPr lang="en-US" sz="1400" dirty="0">
                <a:solidFill>
                  <a:srgbClr val="000000"/>
                </a:solidFill>
                <a:latin typeface="Arial" panose="020B0604020202020204" pitchFamily="34" charset="0"/>
              </a:rPr>
              <a:t>Yoga/Play area</a:t>
            </a:r>
            <a:endParaRPr lang="en-US" sz="800" dirty="0"/>
          </a:p>
          <a:p>
            <a:pPr lvl="1">
              <a:spcBef>
                <a:spcPts val="0"/>
              </a:spcBef>
            </a:pPr>
            <a:r>
              <a:rPr lang="en-US" sz="1400" dirty="0">
                <a:solidFill>
                  <a:srgbClr val="000000"/>
                </a:solidFill>
                <a:latin typeface="Arial" panose="020B0604020202020204" pitchFamily="34" charset="0"/>
              </a:rPr>
              <a:t>Coffee/Meeting area</a:t>
            </a:r>
            <a:endParaRPr lang="en-US" sz="800" dirty="0"/>
          </a:p>
          <a:p>
            <a:pPr lvl="1">
              <a:spcBef>
                <a:spcPts val="0"/>
              </a:spcBef>
            </a:pPr>
            <a:r>
              <a:rPr lang="en-US" sz="1400" dirty="0">
                <a:solidFill>
                  <a:srgbClr val="000000"/>
                </a:solidFill>
                <a:latin typeface="Arial" panose="020B0604020202020204" pitchFamily="34" charset="0"/>
              </a:rPr>
              <a:t>Movie Night</a:t>
            </a:r>
            <a:endParaRPr lang="en-US" sz="800" dirty="0"/>
          </a:p>
          <a:p>
            <a:pPr lvl="1">
              <a:spcBef>
                <a:spcPts val="0"/>
              </a:spcBef>
            </a:pPr>
            <a:r>
              <a:rPr lang="en-US" sz="1400" dirty="0">
                <a:solidFill>
                  <a:srgbClr val="000000"/>
                </a:solidFill>
                <a:latin typeface="Arial" panose="020B0604020202020204" pitchFamily="34" charset="0"/>
              </a:rPr>
              <a:t>Concert in the Park</a:t>
            </a:r>
            <a:endParaRPr lang="en-US" sz="800" dirty="0"/>
          </a:p>
          <a:p>
            <a:pPr lvl="1">
              <a:spcBef>
                <a:spcPts val="0"/>
              </a:spcBef>
            </a:pPr>
            <a:r>
              <a:rPr lang="en-US" sz="1400" dirty="0">
                <a:solidFill>
                  <a:srgbClr val="000000"/>
                </a:solidFill>
                <a:latin typeface="Arial" panose="020B0604020202020204" pitchFamily="34" charset="0"/>
              </a:rPr>
              <a:t>Storm Shelter</a:t>
            </a:r>
          </a:p>
          <a:p>
            <a:pPr marL="457200" lvl="1" indent="0">
              <a:spcBef>
                <a:spcPts val="0"/>
              </a:spcBef>
              <a:buNone/>
            </a:pPr>
            <a:br>
              <a:rPr lang="en-US" sz="1200" dirty="0"/>
            </a:br>
            <a:br>
              <a:rPr lang="en-US" sz="1200" dirty="0"/>
            </a:br>
            <a:br>
              <a:rPr lang="en-US" sz="1200" dirty="0"/>
            </a:br>
            <a:br>
              <a:rPr lang="en-US" sz="1200" dirty="0"/>
            </a:br>
            <a:br>
              <a:rPr lang="en-US" sz="1200" dirty="0"/>
            </a:br>
            <a:br>
              <a:rPr lang="en-US" sz="1200" dirty="0"/>
            </a:br>
            <a:br>
              <a:rPr lang="en-US" sz="1200" dirty="0"/>
            </a:br>
            <a:br>
              <a:rPr lang="en-US" sz="1200" dirty="0"/>
            </a:br>
            <a:endParaRPr lang="en-US" sz="1200" dirty="0"/>
          </a:p>
        </p:txBody>
      </p:sp>
      <p:sp>
        <p:nvSpPr>
          <p:cNvPr id="5" name="Content Placeholder 2">
            <a:extLst>
              <a:ext uri="{FF2B5EF4-FFF2-40B4-BE49-F238E27FC236}">
                <a16:creationId xmlns:a16="http://schemas.microsoft.com/office/drawing/2014/main" id="{B39AC95D-885B-8383-9319-DF5E802BDF9D}"/>
              </a:ext>
            </a:extLst>
          </p:cNvPr>
          <p:cNvSpPr txBox="1">
            <a:spLocks/>
          </p:cNvSpPr>
          <p:nvPr/>
        </p:nvSpPr>
        <p:spPr>
          <a:xfrm>
            <a:off x="7855148" y="1010194"/>
            <a:ext cx="3326658" cy="58235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800" b="1" dirty="0">
                <a:solidFill>
                  <a:srgbClr val="000000"/>
                </a:solidFill>
                <a:latin typeface="Arial" panose="020B0604020202020204" pitchFamily="34" charset="0"/>
              </a:rPr>
              <a:t>Wants: </a:t>
            </a:r>
            <a:endParaRPr lang="en-US" sz="1200" dirty="0"/>
          </a:p>
          <a:p>
            <a:pPr>
              <a:spcBef>
                <a:spcPts val="0"/>
              </a:spcBef>
            </a:pPr>
            <a:r>
              <a:rPr lang="en-US" sz="1800" dirty="0">
                <a:solidFill>
                  <a:srgbClr val="000000"/>
                </a:solidFill>
                <a:latin typeface="Arial" panose="020B0604020202020204" pitchFamily="34" charset="0"/>
              </a:rPr>
              <a:t>Covered outdoor area</a:t>
            </a:r>
            <a:endParaRPr lang="en-US" sz="1200" dirty="0"/>
          </a:p>
          <a:p>
            <a:pPr lvl="1">
              <a:spcBef>
                <a:spcPts val="0"/>
              </a:spcBef>
            </a:pPr>
            <a:r>
              <a:rPr lang="en-US" sz="1400" dirty="0">
                <a:solidFill>
                  <a:srgbClr val="000000"/>
                </a:solidFill>
                <a:latin typeface="Arial" panose="020B0604020202020204" pitchFamily="34" charset="0"/>
              </a:rPr>
              <a:t>View out to the lake</a:t>
            </a:r>
            <a:endParaRPr lang="en-US" sz="800" dirty="0"/>
          </a:p>
          <a:p>
            <a:pPr lvl="1">
              <a:spcBef>
                <a:spcPts val="0"/>
              </a:spcBef>
            </a:pPr>
            <a:r>
              <a:rPr lang="en-US" sz="1400" dirty="0">
                <a:solidFill>
                  <a:srgbClr val="000000"/>
                </a:solidFill>
                <a:latin typeface="Arial" panose="020B0604020202020204" pitchFamily="34" charset="0"/>
              </a:rPr>
              <a:t>Technology</a:t>
            </a:r>
            <a:endParaRPr lang="en-US" sz="800" dirty="0"/>
          </a:p>
          <a:p>
            <a:pPr lvl="1">
              <a:spcBef>
                <a:spcPts val="0"/>
              </a:spcBef>
            </a:pPr>
            <a:r>
              <a:rPr lang="en-US" sz="1400" dirty="0">
                <a:solidFill>
                  <a:srgbClr val="000000"/>
                </a:solidFill>
                <a:latin typeface="Arial" panose="020B0604020202020204" pitchFamily="34" charset="0"/>
              </a:rPr>
              <a:t>Chest Freezer for Ice</a:t>
            </a:r>
            <a:endParaRPr lang="en-US" sz="800" dirty="0"/>
          </a:p>
          <a:p>
            <a:pPr lvl="1">
              <a:spcBef>
                <a:spcPts val="0"/>
              </a:spcBef>
            </a:pPr>
            <a:r>
              <a:rPr lang="en-US" sz="1400" dirty="0">
                <a:solidFill>
                  <a:srgbClr val="000000"/>
                </a:solidFill>
                <a:latin typeface="Arial" panose="020B0604020202020204" pitchFamily="34" charset="0"/>
              </a:rPr>
              <a:t>Permanent Location for AED</a:t>
            </a:r>
            <a:endParaRPr lang="en-US" sz="800" dirty="0"/>
          </a:p>
          <a:p>
            <a:pPr lvl="1">
              <a:spcBef>
                <a:spcPts val="0"/>
              </a:spcBef>
            </a:pPr>
            <a:r>
              <a:rPr lang="en-US" sz="1400" dirty="0">
                <a:solidFill>
                  <a:srgbClr val="000000"/>
                </a:solidFill>
                <a:latin typeface="Arial" panose="020B0604020202020204" pitchFamily="34" charset="0"/>
              </a:rPr>
              <a:t>Commercial Like Kitchen </a:t>
            </a:r>
            <a:endParaRPr lang="en-US" sz="800" dirty="0"/>
          </a:p>
          <a:p>
            <a:pPr lvl="1">
              <a:spcBef>
                <a:spcPts val="0"/>
              </a:spcBef>
            </a:pPr>
            <a:r>
              <a:rPr lang="en-US" sz="1400" dirty="0">
                <a:solidFill>
                  <a:srgbClr val="000000"/>
                </a:solidFill>
                <a:latin typeface="Arial" panose="020B0604020202020204" pitchFamily="34" charset="0"/>
              </a:rPr>
              <a:t>Larger/more practical Kitchen</a:t>
            </a:r>
            <a:endParaRPr lang="en-US" sz="800" dirty="0"/>
          </a:p>
          <a:p>
            <a:pPr lvl="1">
              <a:spcBef>
                <a:spcPts val="0"/>
              </a:spcBef>
            </a:pPr>
            <a:r>
              <a:rPr lang="en-US" sz="1400" dirty="0">
                <a:solidFill>
                  <a:srgbClr val="000000"/>
                </a:solidFill>
                <a:latin typeface="Arial" panose="020B0604020202020204" pitchFamily="34" charset="0"/>
              </a:rPr>
              <a:t>No Dishwasher</a:t>
            </a:r>
            <a:endParaRPr lang="en-US" sz="800" dirty="0"/>
          </a:p>
          <a:p>
            <a:pPr lvl="1">
              <a:spcBef>
                <a:spcPts val="0"/>
              </a:spcBef>
            </a:pPr>
            <a:r>
              <a:rPr lang="en-US" sz="1400" dirty="0">
                <a:solidFill>
                  <a:srgbClr val="000000"/>
                </a:solidFill>
                <a:latin typeface="Arial" panose="020B0604020202020204" pitchFamily="34" charset="0"/>
              </a:rPr>
              <a:t>Bathroom w/ multiple stalls</a:t>
            </a:r>
            <a:endParaRPr lang="en-US" sz="800" dirty="0"/>
          </a:p>
          <a:p>
            <a:pPr lvl="1">
              <a:spcBef>
                <a:spcPts val="0"/>
              </a:spcBef>
            </a:pPr>
            <a:r>
              <a:rPr lang="en-US" sz="1400" dirty="0">
                <a:solidFill>
                  <a:srgbClr val="000000"/>
                </a:solidFill>
                <a:latin typeface="Arial" panose="020B0604020202020204" pitchFamily="34" charset="0"/>
              </a:rPr>
              <a:t>Mailroom</a:t>
            </a:r>
            <a:endParaRPr lang="en-US" sz="800" dirty="0"/>
          </a:p>
          <a:p>
            <a:pPr lvl="1">
              <a:spcBef>
                <a:spcPts val="0"/>
              </a:spcBef>
            </a:pPr>
            <a:r>
              <a:rPr lang="en-US" sz="1400" dirty="0">
                <a:solidFill>
                  <a:srgbClr val="000000"/>
                </a:solidFill>
                <a:latin typeface="Arial" panose="020B0604020202020204" pitchFamily="34" charset="0"/>
              </a:rPr>
              <a:t>Upgraded Electric</a:t>
            </a:r>
            <a:endParaRPr lang="en-US" sz="800" dirty="0"/>
          </a:p>
          <a:p>
            <a:pPr lvl="1">
              <a:spcBef>
                <a:spcPts val="0"/>
              </a:spcBef>
            </a:pPr>
            <a:r>
              <a:rPr lang="en-US" sz="1400" dirty="0">
                <a:solidFill>
                  <a:srgbClr val="000000"/>
                </a:solidFill>
                <a:latin typeface="Arial" panose="020B0604020202020204" pitchFamily="34" charset="0"/>
              </a:rPr>
              <a:t>Built in sound system</a:t>
            </a:r>
            <a:endParaRPr lang="en-US" sz="800" dirty="0"/>
          </a:p>
          <a:p>
            <a:pPr lvl="1">
              <a:spcBef>
                <a:spcPts val="0"/>
              </a:spcBef>
            </a:pPr>
            <a:r>
              <a:rPr lang="en-US" sz="1400" dirty="0">
                <a:solidFill>
                  <a:srgbClr val="000000"/>
                </a:solidFill>
                <a:latin typeface="Arial" panose="020B0604020202020204" pitchFamily="34" charset="0"/>
              </a:rPr>
              <a:t>AC/Heat</a:t>
            </a:r>
            <a:endParaRPr lang="en-US" sz="800" dirty="0"/>
          </a:p>
          <a:p>
            <a:pPr lvl="1">
              <a:spcBef>
                <a:spcPts val="0"/>
              </a:spcBef>
            </a:pPr>
            <a:r>
              <a:rPr lang="en-US" sz="1400" dirty="0">
                <a:solidFill>
                  <a:srgbClr val="000000"/>
                </a:solidFill>
                <a:latin typeface="Arial" panose="020B0604020202020204" pitchFamily="34" charset="0"/>
              </a:rPr>
              <a:t>Storage for tables and chairs</a:t>
            </a:r>
            <a:endParaRPr lang="en-US" sz="800" dirty="0"/>
          </a:p>
          <a:p>
            <a:pPr lvl="1">
              <a:spcBef>
                <a:spcPts val="0"/>
              </a:spcBef>
            </a:pPr>
            <a:r>
              <a:rPr lang="en-US" sz="1400" dirty="0">
                <a:solidFill>
                  <a:srgbClr val="000000"/>
                </a:solidFill>
                <a:latin typeface="Arial" panose="020B0604020202020204" pitchFamily="34" charset="0"/>
              </a:rPr>
              <a:t>Ice Maker? </a:t>
            </a:r>
            <a:endParaRPr lang="en-US" sz="800" dirty="0"/>
          </a:p>
          <a:p>
            <a:pPr lvl="1">
              <a:spcBef>
                <a:spcPts val="0"/>
              </a:spcBef>
            </a:pPr>
            <a:r>
              <a:rPr lang="en-US" sz="1400" dirty="0">
                <a:solidFill>
                  <a:srgbClr val="000000"/>
                </a:solidFill>
                <a:latin typeface="Arial" panose="020B0604020202020204" pitchFamily="34" charset="0"/>
              </a:rPr>
              <a:t>Security Cameras</a:t>
            </a:r>
            <a:endParaRPr lang="en-US" sz="800" dirty="0"/>
          </a:p>
          <a:p>
            <a:pPr lvl="1">
              <a:spcBef>
                <a:spcPts val="0"/>
              </a:spcBef>
            </a:pPr>
            <a:r>
              <a:rPr lang="en-US" sz="1400" dirty="0">
                <a:solidFill>
                  <a:srgbClr val="000000"/>
                </a:solidFill>
                <a:latin typeface="Arial" panose="020B0604020202020204" pitchFamily="34" charset="0"/>
              </a:rPr>
              <a:t>Personalized Door Codes</a:t>
            </a:r>
            <a:endParaRPr lang="en-US" sz="800" dirty="0"/>
          </a:p>
          <a:p>
            <a:pPr lvl="1">
              <a:spcBef>
                <a:spcPts val="0"/>
              </a:spcBef>
            </a:pPr>
            <a:r>
              <a:rPr lang="en-US" sz="1400" dirty="0">
                <a:solidFill>
                  <a:srgbClr val="000000"/>
                </a:solidFill>
                <a:latin typeface="Arial" panose="020B0604020202020204" pitchFamily="34" charset="0"/>
              </a:rPr>
              <a:t>Library</a:t>
            </a:r>
          </a:p>
          <a:p>
            <a:pPr lvl="1">
              <a:spcBef>
                <a:spcPts val="0"/>
              </a:spcBef>
            </a:pPr>
            <a:endParaRPr lang="en-US" sz="1400" dirty="0">
              <a:solidFill>
                <a:srgbClr val="000000"/>
              </a:solidFill>
              <a:latin typeface="Arial" panose="020B0604020202020204" pitchFamily="34" charset="0"/>
            </a:endParaRPr>
          </a:p>
          <a:p>
            <a:pPr lvl="1">
              <a:spcBef>
                <a:spcPts val="0"/>
              </a:spcBef>
            </a:pPr>
            <a:endParaRPr lang="en-US" sz="800" dirty="0"/>
          </a:p>
          <a:p>
            <a:pPr>
              <a:spcBef>
                <a:spcPts val="0"/>
              </a:spcBef>
            </a:pPr>
            <a:r>
              <a:rPr lang="en-US" sz="1800" b="1" dirty="0">
                <a:solidFill>
                  <a:srgbClr val="000000"/>
                </a:solidFill>
                <a:latin typeface="Arial" panose="020B0604020202020204" pitchFamily="34" charset="0"/>
              </a:rPr>
              <a:t>Additional Thoughts:</a:t>
            </a:r>
            <a:endParaRPr lang="en-US" sz="1200" dirty="0"/>
          </a:p>
          <a:p>
            <a:pPr lvl="1">
              <a:spcBef>
                <a:spcPts val="0"/>
              </a:spcBef>
            </a:pPr>
            <a:r>
              <a:rPr lang="en-US" sz="1400" dirty="0">
                <a:solidFill>
                  <a:srgbClr val="000000"/>
                </a:solidFill>
                <a:latin typeface="Arial" panose="020B0604020202020204" pitchFamily="34" charset="0"/>
              </a:rPr>
              <a:t>Set schedule or sign ups? </a:t>
            </a:r>
            <a:br>
              <a:rPr lang="en-US" sz="1200" dirty="0"/>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5110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94" y="205366"/>
            <a:ext cx="11469189" cy="804828"/>
          </a:xfrm>
        </p:spPr>
        <p:txBody>
          <a:bodyPr>
            <a:noAutofit/>
          </a:bodyPr>
          <a:lstStyle/>
          <a:p>
            <a:pPr algn="ctr"/>
            <a:r>
              <a:rPr lang="en-US" sz="2400" b="1" dirty="0">
                <a:latin typeface="Arial" panose="020B0604020202020204" pitchFamily="34" charset="0"/>
                <a:cs typeface="Arial" panose="020B0604020202020204" pitchFamily="34" charset="0"/>
              </a:rPr>
              <a:t>Assembly Hall Committee Survey Results</a:t>
            </a:r>
          </a:p>
        </p:txBody>
      </p:sp>
      <p:pic>
        <p:nvPicPr>
          <p:cNvPr id="9" name="Picture 8">
            <a:extLst>
              <a:ext uri="{FF2B5EF4-FFF2-40B4-BE49-F238E27FC236}">
                <a16:creationId xmlns:a16="http://schemas.microsoft.com/office/drawing/2014/main" id="{134013DC-2DED-7379-7CC6-2B08077E5D95}"/>
              </a:ext>
            </a:extLst>
          </p:cNvPr>
          <p:cNvPicPr>
            <a:picLocks noChangeAspect="1"/>
          </p:cNvPicPr>
          <p:nvPr/>
        </p:nvPicPr>
        <p:blipFill>
          <a:blip r:embed="rId2"/>
          <a:stretch>
            <a:fillRect/>
          </a:stretch>
        </p:blipFill>
        <p:spPr>
          <a:xfrm>
            <a:off x="1988587" y="942110"/>
            <a:ext cx="9194370" cy="4498108"/>
          </a:xfrm>
          <a:prstGeom prst="rect">
            <a:avLst/>
          </a:prstGeom>
        </p:spPr>
      </p:pic>
      <p:sp>
        <p:nvSpPr>
          <p:cNvPr id="10" name="TextBox 9">
            <a:extLst>
              <a:ext uri="{FF2B5EF4-FFF2-40B4-BE49-F238E27FC236}">
                <a16:creationId xmlns:a16="http://schemas.microsoft.com/office/drawing/2014/main" id="{C03CD013-4DB6-1C6B-F47E-F525B38CB403}"/>
              </a:ext>
            </a:extLst>
          </p:cNvPr>
          <p:cNvSpPr txBox="1"/>
          <p:nvPr/>
        </p:nvSpPr>
        <p:spPr>
          <a:xfrm>
            <a:off x="1985818" y="5828145"/>
            <a:ext cx="5883564" cy="646331"/>
          </a:xfrm>
          <a:prstGeom prst="rect">
            <a:avLst/>
          </a:prstGeom>
          <a:noFill/>
        </p:spPr>
        <p:txBody>
          <a:bodyPr wrap="square" rtlCol="0">
            <a:spAutoFit/>
          </a:bodyPr>
          <a:lstStyle/>
          <a:p>
            <a:r>
              <a:rPr lang="en-US" dirty="0"/>
              <a:t>32 Total Surveys Sent</a:t>
            </a:r>
          </a:p>
          <a:p>
            <a:pPr marL="342900" indent="-342900">
              <a:buAutoNum type="arabicPlain" startAt="26"/>
            </a:pPr>
            <a:r>
              <a:rPr lang="en-US" dirty="0"/>
              <a:t>Surveys Received  81</a:t>
            </a:r>
            <a:r>
              <a:rPr lang="en-US"/>
              <a:t>% Responde</a:t>
            </a:r>
            <a:r>
              <a:rPr lang="en-US" dirty="0"/>
              <a:t>d</a:t>
            </a:r>
          </a:p>
        </p:txBody>
      </p:sp>
    </p:spTree>
    <p:extLst>
      <p:ext uri="{BB962C8B-B14F-4D97-AF65-F5344CB8AC3E}">
        <p14:creationId xmlns:p14="http://schemas.microsoft.com/office/powerpoint/2010/main" val="354253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94" y="205366"/>
            <a:ext cx="11469189" cy="804828"/>
          </a:xfrm>
        </p:spPr>
        <p:txBody>
          <a:bodyPr>
            <a:noAutofit/>
          </a:bodyPr>
          <a:lstStyle/>
          <a:p>
            <a:pPr algn="ctr"/>
            <a:r>
              <a:rPr lang="en-US" sz="2400" b="1" dirty="0">
                <a:latin typeface="Arial" panose="020B0604020202020204" pitchFamily="34" charset="0"/>
                <a:cs typeface="Arial" panose="020B0604020202020204" pitchFamily="34" charset="0"/>
              </a:rPr>
              <a:t>Assembly Hall - Walk The Hall</a:t>
            </a:r>
          </a:p>
        </p:txBody>
      </p:sp>
      <p:sp>
        <p:nvSpPr>
          <p:cNvPr id="3" name="TextBox 2">
            <a:extLst>
              <a:ext uri="{FF2B5EF4-FFF2-40B4-BE49-F238E27FC236}">
                <a16:creationId xmlns:a16="http://schemas.microsoft.com/office/drawing/2014/main" id="{2D63CE90-5687-840F-74AC-A7D58B5C302D}"/>
              </a:ext>
            </a:extLst>
          </p:cNvPr>
          <p:cNvSpPr txBox="1"/>
          <p:nvPr/>
        </p:nvSpPr>
        <p:spPr>
          <a:xfrm>
            <a:off x="457201" y="1718441"/>
            <a:ext cx="10720551" cy="1754326"/>
          </a:xfrm>
          <a:prstGeom prst="rect">
            <a:avLst/>
          </a:prstGeom>
          <a:noFill/>
        </p:spPr>
        <p:txBody>
          <a:bodyPr wrap="square" rtlCol="0">
            <a:spAutoFit/>
          </a:bodyPr>
          <a:lstStyle/>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rPr>
              <a:t>Walk the Hall – Saturday 9/30 8:00am to 10:00am:</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The Assembly Hall Committee believes that it is important for all of us to be informed as to the current condition of the Hall.  So, in addition to the scheduled special meeting presentation on September 26</a:t>
            </a:r>
            <a:r>
              <a:rPr lang="en-US" sz="1800" baseline="30000" dirty="0">
                <a:effectLst/>
                <a:latin typeface="Calibri" panose="020F0502020204030204" pitchFamily="34" charset="0"/>
                <a:ea typeface="Calibri" panose="020F0502020204030204" pitchFamily="34" charset="0"/>
              </a:rPr>
              <a:t>th</a:t>
            </a:r>
            <a:r>
              <a:rPr lang="en-US" sz="1800" dirty="0">
                <a:effectLst/>
                <a:latin typeface="Calibri" panose="020F0502020204030204" pitchFamily="34" charset="0"/>
                <a:ea typeface="Calibri" panose="020F0502020204030204" pitchFamily="34" charset="0"/>
              </a:rPr>
              <a:t> at 7:00pm the committee would like to invite you to “Walk the Hall” on Saturday September 30</a:t>
            </a:r>
            <a:r>
              <a:rPr lang="en-US" sz="1800" baseline="30000" dirty="0">
                <a:effectLst/>
                <a:latin typeface="Calibri" panose="020F0502020204030204" pitchFamily="34" charset="0"/>
                <a:ea typeface="Calibri" panose="020F0502020204030204" pitchFamily="34" charset="0"/>
              </a:rPr>
              <a:t>th</a:t>
            </a:r>
            <a:r>
              <a:rPr lang="en-US" sz="1800" dirty="0">
                <a:effectLst/>
                <a:latin typeface="Calibri" panose="020F0502020204030204" pitchFamily="34" charset="0"/>
                <a:ea typeface="Calibri" panose="020F0502020204030204" pitchFamily="34" charset="0"/>
              </a:rPr>
              <a:t> from 8:00 am to 10:00 am. </a:t>
            </a:r>
          </a:p>
          <a:p>
            <a:endParaRPr lang="en-US" dirty="0"/>
          </a:p>
        </p:txBody>
      </p:sp>
    </p:spTree>
    <p:extLst>
      <p:ext uri="{BB962C8B-B14F-4D97-AF65-F5344CB8AC3E}">
        <p14:creationId xmlns:p14="http://schemas.microsoft.com/office/powerpoint/2010/main" val="2433388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3095</TotalTime>
  <Words>967</Words>
  <Application>Microsoft Office PowerPoint</Application>
  <PresentationFormat>Widescreen</PresentationFormat>
  <Paragraphs>185</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vt:lpstr>
      <vt:lpstr>Arial Black</vt:lpstr>
      <vt:lpstr>Calibri</vt:lpstr>
      <vt:lpstr>Calibri Light</vt:lpstr>
      <vt:lpstr>Office Theme</vt:lpstr>
      <vt:lpstr>Assembly Park </vt:lpstr>
      <vt:lpstr>Brian Hatlen President / Owner Troop Contracting Inc</vt:lpstr>
      <vt:lpstr>Assembly Hall’s Current Condition</vt:lpstr>
      <vt:lpstr>Assembly Hall’s Current Condition</vt:lpstr>
      <vt:lpstr>Assembly Hall’s Current Condition</vt:lpstr>
      <vt:lpstr>Assembly Hall’s Current Condition</vt:lpstr>
      <vt:lpstr>Assembly Hall’s Current Condition</vt:lpstr>
      <vt:lpstr>Assembly Hall’s Current Condition</vt:lpstr>
      <vt:lpstr>Assembly Hall’s Current Condition</vt:lpstr>
      <vt:lpstr>Assembly Hall’s Current Condition</vt:lpstr>
      <vt:lpstr>Assembly Hall’s Current Condition</vt:lpstr>
      <vt:lpstr>Assembly Hall’s Current Condition</vt:lpstr>
      <vt:lpstr>Assembly Hall’s Current Condition - Summary</vt:lpstr>
      <vt:lpstr>Assembly Hall’s – Repair Existing Structure   </vt:lpstr>
      <vt:lpstr>Assembly Hall’s – Replacement</vt:lpstr>
      <vt:lpstr>Assembly Hall’s – Replacement Versus Repairing  </vt:lpstr>
      <vt:lpstr>Assembly Hall We asked the Auxiliary to Recommend Uses and Wants for the Hall</vt:lpstr>
      <vt:lpstr>Assembly Hall Committee Survey Results</vt:lpstr>
      <vt:lpstr>Assembly Hall - Walk The Hall</vt:lpstr>
    </vt:vector>
  </TitlesOfParts>
  <Company>KIKCORP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DLA – Assembly Park</dc:title>
  <dc:creator>Jay Dubois</dc:creator>
  <cp:lastModifiedBy>Gregory Selep</cp:lastModifiedBy>
  <cp:revision>67</cp:revision>
  <cp:lastPrinted>2018-06-08T12:31:49Z</cp:lastPrinted>
  <dcterms:created xsi:type="dcterms:W3CDTF">2018-04-15T23:27:53Z</dcterms:created>
  <dcterms:modified xsi:type="dcterms:W3CDTF">2023-09-26T00:52:05Z</dcterms:modified>
</cp:coreProperties>
</file>